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5"/>
  </p:notesMasterIdLst>
  <p:sldIdLst>
    <p:sldId id="256" r:id="rId2"/>
    <p:sldId id="257" r:id="rId3"/>
    <p:sldId id="258" r:id="rId4"/>
    <p:sldId id="289" r:id="rId5"/>
    <p:sldId id="260" r:id="rId6"/>
    <p:sldId id="261" r:id="rId7"/>
    <p:sldId id="263" r:id="rId8"/>
    <p:sldId id="264" r:id="rId9"/>
    <p:sldId id="265" r:id="rId10"/>
    <p:sldId id="271" r:id="rId11"/>
    <p:sldId id="268" r:id="rId12"/>
    <p:sldId id="269" r:id="rId13"/>
    <p:sldId id="267" r:id="rId14"/>
    <p:sldId id="270" r:id="rId15"/>
    <p:sldId id="277" r:id="rId16"/>
    <p:sldId id="294" r:id="rId17"/>
    <p:sldId id="273" r:id="rId18"/>
    <p:sldId id="282" r:id="rId19"/>
    <p:sldId id="272" r:id="rId20"/>
    <p:sldId id="276" r:id="rId21"/>
    <p:sldId id="274" r:id="rId22"/>
    <p:sldId id="291" r:id="rId23"/>
    <p:sldId id="281" r:id="rId24"/>
    <p:sldId id="283" r:id="rId25"/>
    <p:sldId id="280" r:id="rId26"/>
    <p:sldId id="293" r:id="rId27"/>
    <p:sldId id="292" r:id="rId28"/>
    <p:sldId id="279" r:id="rId29"/>
    <p:sldId id="284" r:id="rId30"/>
    <p:sldId id="285" r:id="rId31"/>
    <p:sldId id="286" r:id="rId32"/>
    <p:sldId id="287" r:id="rId33"/>
    <p:sldId id="290" r:id="rId3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81" autoAdjust="0"/>
    <p:restoredTop sz="87959" autoAdjust="0"/>
  </p:normalViewPr>
  <p:slideViewPr>
    <p:cSldViewPr>
      <p:cViewPr varScale="1">
        <p:scale>
          <a:sx n="79" d="100"/>
          <a:sy n="79" d="100"/>
        </p:scale>
        <p:origin x="-1056" y="-84"/>
      </p:cViewPr>
      <p:guideLst>
        <p:guide orient="horz" pos="2160"/>
        <p:guide pos="2880"/>
      </p:guideLst>
    </p:cSldViewPr>
  </p:slideViewPr>
  <p:outlineViewPr>
    <p:cViewPr>
      <p:scale>
        <a:sx n="33" d="100"/>
        <a:sy n="33" d="100"/>
      </p:scale>
      <p:origin x="0" y="163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76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6AE26B-4518-4C5C-BBBB-8E92F79EBC95}" type="datetimeFigureOut">
              <a:rPr lang="tr-TR" smtClean="0"/>
              <a:t>14.04.2011</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518FA1-5B6E-4184-993C-C16F1FB874E7}" type="slidenum">
              <a:rPr lang="tr-TR" smtClean="0"/>
              <a:t>‹#›</a:t>
            </a:fld>
            <a:endParaRPr lang="tr-TR"/>
          </a:p>
        </p:txBody>
      </p:sp>
    </p:spTree>
    <p:extLst>
      <p:ext uri="{BB962C8B-B14F-4D97-AF65-F5344CB8AC3E}">
        <p14:creationId xmlns:p14="http://schemas.microsoft.com/office/powerpoint/2010/main" val="76714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Memâlik</a:t>
            </a:r>
            <a:r>
              <a:rPr lang="tr-TR" dirty="0" smtClean="0"/>
              <a:t>-i Osmaniye'de bulunan </a:t>
            </a:r>
            <a:r>
              <a:rPr lang="tr-TR" dirty="0" err="1" smtClean="0"/>
              <a:t>envâ</a:t>
            </a:r>
            <a:r>
              <a:rPr lang="tr-TR" dirty="0" smtClean="0"/>
              <a:t>-ı </a:t>
            </a:r>
            <a:r>
              <a:rPr lang="tr-TR" dirty="0" err="1" smtClean="0"/>
              <a:t>âhkâmdan</a:t>
            </a:r>
            <a:r>
              <a:rPr lang="tr-TR" dirty="0" smtClean="0"/>
              <a:t> her biri kendilerine </a:t>
            </a:r>
            <a:r>
              <a:rPr lang="tr-TR" dirty="0" err="1" smtClean="0"/>
              <a:t>mahsûs</a:t>
            </a:r>
            <a:r>
              <a:rPr lang="tr-TR" dirty="0" smtClean="0"/>
              <a:t> olan </a:t>
            </a:r>
            <a:r>
              <a:rPr lang="tr-TR" dirty="0" err="1" smtClean="0"/>
              <a:t>lisânı</a:t>
            </a:r>
            <a:r>
              <a:rPr lang="tr-TR" dirty="0" smtClean="0"/>
              <a:t> talim ve </a:t>
            </a:r>
            <a:r>
              <a:rPr lang="tr-TR" dirty="0" err="1" smtClean="0"/>
              <a:t>taalümde</a:t>
            </a:r>
            <a:r>
              <a:rPr lang="tr-TR" dirty="0" smtClean="0"/>
              <a:t> muhtardır. Fakat devletin </a:t>
            </a:r>
            <a:r>
              <a:rPr lang="tr-TR" dirty="0" err="1" smtClean="0"/>
              <a:t>lisân</a:t>
            </a:r>
            <a:r>
              <a:rPr lang="tr-TR" dirty="0" smtClean="0"/>
              <a:t>-ı resmisi Türkçe olduğundan </a:t>
            </a:r>
            <a:r>
              <a:rPr lang="tr-TR" dirty="0" err="1" smtClean="0"/>
              <a:t>hidemât</a:t>
            </a:r>
            <a:r>
              <a:rPr lang="tr-TR" dirty="0" smtClean="0"/>
              <a:t>-ı </a:t>
            </a:r>
            <a:r>
              <a:rPr lang="tr-TR" dirty="0" err="1" smtClean="0"/>
              <a:t>devlet'de</a:t>
            </a:r>
            <a:r>
              <a:rPr lang="tr-TR" dirty="0" smtClean="0"/>
              <a:t> istihdam olunmak için devletin </a:t>
            </a:r>
            <a:r>
              <a:rPr lang="tr-TR" dirty="0" err="1" smtClean="0"/>
              <a:t>lisân</a:t>
            </a:r>
            <a:r>
              <a:rPr lang="tr-TR" dirty="0" smtClean="0"/>
              <a:t>-ı resmisini bilmek şarttır».</a:t>
            </a:r>
            <a:endParaRPr lang="tr-TR" dirty="0"/>
          </a:p>
        </p:txBody>
      </p:sp>
      <p:sp>
        <p:nvSpPr>
          <p:cNvPr id="4" name="Slayt Numarası Yer Tutucusu 3"/>
          <p:cNvSpPr>
            <a:spLocks noGrp="1"/>
          </p:cNvSpPr>
          <p:nvPr>
            <p:ph type="sldNum" sz="quarter" idx="10"/>
          </p:nvPr>
        </p:nvSpPr>
        <p:spPr/>
        <p:txBody>
          <a:bodyPr/>
          <a:lstStyle/>
          <a:p>
            <a:fld id="{9A518FA1-5B6E-4184-993C-C16F1FB874E7}" type="slidenum">
              <a:rPr lang="tr-TR" smtClean="0"/>
              <a:t>2</a:t>
            </a:fld>
            <a:endParaRPr lang="tr-TR"/>
          </a:p>
        </p:txBody>
      </p:sp>
    </p:spTree>
    <p:extLst>
      <p:ext uri="{BB962C8B-B14F-4D97-AF65-F5344CB8AC3E}">
        <p14:creationId xmlns:p14="http://schemas.microsoft.com/office/powerpoint/2010/main" val="3622142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A518FA1-5B6E-4184-993C-C16F1FB874E7}" type="slidenum">
              <a:rPr lang="tr-TR" smtClean="0"/>
              <a:t>8</a:t>
            </a:fld>
            <a:endParaRPr lang="tr-TR"/>
          </a:p>
        </p:txBody>
      </p:sp>
    </p:spTree>
    <p:extLst>
      <p:ext uri="{BB962C8B-B14F-4D97-AF65-F5344CB8AC3E}">
        <p14:creationId xmlns:p14="http://schemas.microsoft.com/office/powerpoint/2010/main" val="3021298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A518FA1-5B6E-4184-993C-C16F1FB874E7}" type="slidenum">
              <a:rPr lang="tr-TR" smtClean="0"/>
              <a:t>13</a:t>
            </a:fld>
            <a:endParaRPr lang="tr-TR"/>
          </a:p>
        </p:txBody>
      </p:sp>
    </p:spTree>
    <p:extLst>
      <p:ext uri="{BB962C8B-B14F-4D97-AF65-F5344CB8AC3E}">
        <p14:creationId xmlns:p14="http://schemas.microsoft.com/office/powerpoint/2010/main" val="360959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Tayyip Erdoğan'dan yola çıkaraktan biz de Kürt açılımı yaptık. Kürt sorunu diye bir sorun varmış. Bu sorunu beraberce, kardeşçe çözmeyi düşünüyoruz... </a:t>
            </a:r>
            <a:r>
              <a:rPr lang="tr-TR" sz="1200" kern="1200" dirty="0" err="1" smtClean="0">
                <a:solidFill>
                  <a:schemeClr val="tx1"/>
                </a:solidFill>
                <a:effectLst/>
                <a:latin typeface="+mn-lt"/>
                <a:ea typeface="+mn-ea"/>
                <a:cs typeface="+mn-cs"/>
              </a:rPr>
              <a:t>Hejir</a:t>
            </a:r>
            <a:r>
              <a:rPr lang="tr-TR" sz="1200" kern="1200" dirty="0" smtClean="0">
                <a:solidFill>
                  <a:schemeClr val="tx1"/>
                </a:solidFill>
                <a:effectLst/>
                <a:latin typeface="+mn-lt"/>
                <a:ea typeface="+mn-ea"/>
                <a:cs typeface="+mn-cs"/>
              </a:rPr>
              <a:t> yazmamın sebebi de, çoğu milletimiz Kürtçe incir ne olduğunu bilmiyor,</a:t>
            </a:r>
            <a:r>
              <a:rPr lang="tr-TR" sz="1200" kern="1200" baseline="0" dirty="0" smtClean="0">
                <a:solidFill>
                  <a:schemeClr val="tx1"/>
                </a:solidFill>
                <a:effectLst/>
                <a:latin typeface="+mn-lt"/>
                <a:ea typeface="+mn-ea"/>
                <a:cs typeface="+mn-cs"/>
              </a:rPr>
              <a:t> bu şekilde de gelen giden müşterilerim Kürtçe meyvelerin isimlerini öğrenmiş oluyor. </a:t>
            </a:r>
            <a:endParaRPr lang="tr-TR" dirty="0"/>
          </a:p>
        </p:txBody>
      </p:sp>
      <p:sp>
        <p:nvSpPr>
          <p:cNvPr id="4" name="Slayt Numarası Yer Tutucusu 3"/>
          <p:cNvSpPr>
            <a:spLocks noGrp="1"/>
          </p:cNvSpPr>
          <p:nvPr>
            <p:ph type="sldNum" sz="quarter" idx="10"/>
          </p:nvPr>
        </p:nvSpPr>
        <p:spPr/>
        <p:txBody>
          <a:bodyPr/>
          <a:lstStyle/>
          <a:p>
            <a:fld id="{9A518FA1-5B6E-4184-993C-C16F1FB874E7}" type="slidenum">
              <a:rPr lang="tr-TR" smtClean="0"/>
              <a:t>30</a:t>
            </a:fld>
            <a:endParaRPr lang="tr-TR"/>
          </a:p>
        </p:txBody>
      </p:sp>
    </p:spTree>
    <p:extLst>
      <p:ext uri="{BB962C8B-B14F-4D97-AF65-F5344CB8AC3E}">
        <p14:creationId xmlns:p14="http://schemas.microsoft.com/office/powerpoint/2010/main" val="3043718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chor="b" anchorCtr="0">
            <a:noAutofit/>
            <a:scene3d>
              <a:camera prst="orthographicFront"/>
              <a:lightRig rig="soft" dir="t">
                <a:rot lat="0" lon="0" rev="2100000"/>
              </a:lightRig>
            </a:scene3d>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tr-TR" smtClean="0"/>
              <a:t>Asıl başlık stili için tıklatın</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dirty="0"/>
          </a:p>
        </p:txBody>
      </p:sp>
      <p:sp>
        <p:nvSpPr>
          <p:cNvPr id="18" name="Rectangle 6"/>
          <p:cNvSpPr>
            <a:spLocks noGrp="1"/>
          </p:cNvSpPr>
          <p:nvPr>
            <p:ph type="dt" sz="half" idx="10"/>
          </p:nvPr>
        </p:nvSpPr>
        <p:spPr/>
        <p:txBody>
          <a:bodyPr/>
          <a:lstStyle>
            <a:lvl1pPr>
              <a:defRPr lang="en-US" smtClean="0"/>
            </a:lvl1pPr>
          </a:lstStyle>
          <a:p>
            <a:fld id="{00802BF5-800B-4F66-80B8-1DF867EB62EE}" type="datetime1">
              <a:rPr lang="tr-TR" smtClean="0"/>
              <a:t>14.04.2011</a:t>
            </a:fld>
            <a:endParaRPr lang="tr-TR"/>
          </a:p>
        </p:txBody>
      </p:sp>
      <p:sp>
        <p:nvSpPr>
          <p:cNvPr id="9" name="Rectangle 14"/>
          <p:cNvSpPr>
            <a:spLocks noGrp="1"/>
          </p:cNvSpPr>
          <p:nvPr>
            <p:ph type="sldNum" sz="quarter" idx="11"/>
          </p:nvPr>
        </p:nvSpPr>
        <p:spPr/>
        <p:txBody>
          <a:bodyPr/>
          <a:lstStyle>
            <a:lvl1pPr>
              <a:defRPr lang="en-US" smtClean="0"/>
            </a:lvl1pPr>
          </a:lstStyle>
          <a:p>
            <a:fld id="{D542F309-996F-4697-8C83-9221DB4A4ED2}" type="slidenum">
              <a:rPr lang="tr-TR" smtClean="0"/>
              <a:t>‹#›</a:t>
            </a:fld>
            <a:endParaRPr lang="tr-TR"/>
          </a:p>
        </p:txBody>
      </p:sp>
      <p:sp>
        <p:nvSpPr>
          <p:cNvPr id="25" name="Rectangle 27"/>
          <p:cNvSpPr>
            <a:spLocks noGrp="1"/>
          </p:cNvSpPr>
          <p:nvPr>
            <p:ph type="ftr" sz="quarter" idx="12"/>
          </p:nvPr>
        </p:nvSpPr>
        <p:spPr/>
        <p:txBody>
          <a:bodyPr/>
          <a:lstStyle>
            <a:lvl1pPr>
              <a:defRPr lang="en-US" smtClean="0"/>
            </a:lvl1pPr>
          </a:lstStyle>
          <a:p>
            <a:r>
              <a:rPr lang="tr-TR" smtClean="0"/>
              <a:t>B.Oran</a:t>
            </a:r>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581543B7-BA13-446E-A155-179E48E0BBB2}" type="datetime1">
              <a:rPr lang="tr-TR" smtClean="0"/>
              <a:t>14.04.2011</a:t>
            </a:fld>
            <a:endParaRPr lang="tr-TR"/>
          </a:p>
        </p:txBody>
      </p:sp>
      <p:sp>
        <p:nvSpPr>
          <p:cNvPr id="5" name="Footer Placeholder 4"/>
          <p:cNvSpPr>
            <a:spLocks noGrp="1"/>
          </p:cNvSpPr>
          <p:nvPr>
            <p:ph type="ftr" sz="quarter" idx="11"/>
          </p:nvPr>
        </p:nvSpPr>
        <p:spPr/>
        <p:txBody>
          <a:bodyPr/>
          <a:lstStyle/>
          <a:p>
            <a:r>
              <a:rPr lang="tr-TR" smtClean="0"/>
              <a:t>B.Oran</a:t>
            </a:r>
            <a:endParaRPr lang="tr-TR"/>
          </a:p>
        </p:txBody>
      </p:sp>
      <p:sp>
        <p:nvSpPr>
          <p:cNvPr id="6" name="Slide Number Placeholder 5"/>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8662BC82-3A44-49D8-94EE-4DC701E92049}" type="datetime1">
              <a:rPr lang="tr-TR" smtClean="0"/>
              <a:t>14.04.2011</a:t>
            </a:fld>
            <a:endParaRPr lang="tr-TR"/>
          </a:p>
        </p:txBody>
      </p:sp>
      <p:sp>
        <p:nvSpPr>
          <p:cNvPr id="5" name="Footer Placeholder 4"/>
          <p:cNvSpPr>
            <a:spLocks noGrp="1"/>
          </p:cNvSpPr>
          <p:nvPr>
            <p:ph type="ftr" sz="quarter" idx="11"/>
          </p:nvPr>
        </p:nvSpPr>
        <p:spPr/>
        <p:txBody>
          <a:bodyPr/>
          <a:lstStyle/>
          <a:p>
            <a:r>
              <a:rPr lang="tr-TR" smtClean="0"/>
              <a:t>B.Oran</a:t>
            </a:r>
            <a:endParaRPr lang="tr-TR"/>
          </a:p>
        </p:txBody>
      </p:sp>
      <p:sp>
        <p:nvSpPr>
          <p:cNvPr id="6" name="Slide Number Placeholder 5"/>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457200" y="1600200"/>
            <a:ext cx="8229600" cy="4525963"/>
          </a:xfrm>
        </p:spPr>
        <p:txBody>
          <a:bodyPr/>
          <a:lstStyle/>
          <a:p>
            <a:pPr lvl="0"/>
            <a:endParaRPr lang="tr-T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a:t>baskinoran@gmail.com</a:t>
            </a:r>
          </a:p>
        </p:txBody>
      </p:sp>
      <p:sp>
        <p:nvSpPr>
          <p:cNvPr id="6" name="Rectangle 6"/>
          <p:cNvSpPr>
            <a:spLocks noGrp="1" noChangeArrowheads="1"/>
          </p:cNvSpPr>
          <p:nvPr>
            <p:ph type="sldNum" sz="quarter" idx="12"/>
          </p:nvPr>
        </p:nvSpPr>
        <p:spPr>
          <a:ln/>
        </p:spPr>
        <p:txBody>
          <a:bodyPr/>
          <a:lstStyle>
            <a:lvl1pPr>
              <a:defRPr/>
            </a:lvl1pPr>
          </a:lstStyle>
          <a:p>
            <a:pPr>
              <a:defRPr/>
            </a:pPr>
            <a:fld id="{3FB67B36-4313-4618-AC73-E3CF747E729D}" type="slidenum">
              <a:rPr lang="en-GB"/>
              <a:pPr>
                <a:defRPr/>
              </a:pPr>
              <a:t>‹#›</a:t>
            </a:fld>
            <a:endParaRPr lang="en-GB"/>
          </a:p>
        </p:txBody>
      </p:sp>
    </p:spTree>
    <p:extLst>
      <p:ext uri="{BB962C8B-B14F-4D97-AF65-F5344CB8AC3E}">
        <p14:creationId xmlns:p14="http://schemas.microsoft.com/office/powerpoint/2010/main" val="236515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tr-TR" smtClean="0"/>
              <a:t>Asıl başlık stili için tıklatın</a:t>
            </a:r>
            <a:endParaRPr lang="en-US"/>
          </a:p>
        </p:txBody>
      </p:sp>
      <p:sp>
        <p:nvSpPr>
          <p:cNvPr id="3" name="Rectangle 3"/>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Rectangle 4"/>
          <p:cNvSpPr>
            <a:spLocks noGrp="1"/>
          </p:cNvSpPr>
          <p:nvPr>
            <p:ph type="dt" sz="half" idx="10"/>
          </p:nvPr>
        </p:nvSpPr>
        <p:spPr/>
        <p:txBody>
          <a:bodyPr/>
          <a:lstStyle/>
          <a:p>
            <a:fld id="{FAF0DE18-C743-4FA2-97F1-12CCD8471E7E}" type="datetime1">
              <a:rPr lang="tr-TR" smtClean="0"/>
              <a:t>14.04.2011</a:t>
            </a:fld>
            <a:endParaRPr lang="tr-TR"/>
          </a:p>
        </p:txBody>
      </p:sp>
      <p:sp>
        <p:nvSpPr>
          <p:cNvPr id="5" name="Rectangle 5"/>
          <p:cNvSpPr>
            <a:spLocks noGrp="1"/>
          </p:cNvSpPr>
          <p:nvPr>
            <p:ph type="ftr" sz="quarter" idx="11"/>
          </p:nvPr>
        </p:nvSpPr>
        <p:spPr/>
        <p:txBody>
          <a:bodyPr/>
          <a:lstStyle/>
          <a:p>
            <a:r>
              <a:rPr lang="tr-TR" smtClean="0"/>
              <a:t>B.Oran</a:t>
            </a:r>
            <a:endParaRPr lang="tr-TR"/>
          </a:p>
        </p:txBody>
      </p:sp>
      <p:sp>
        <p:nvSpPr>
          <p:cNvPr id="6" name="Rectangle 6"/>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normAutofit/>
          </a:bodyPr>
          <a:lstStyle>
            <a:lvl1pPr algn="ctr">
              <a:buNone/>
              <a:defRPr lang="en-US" sz="6000" b="1" dirty="0">
                <a:solidFill>
                  <a:schemeClr val="tx2">
                    <a:shade val="85000"/>
                    <a:satMod val="150000"/>
                  </a:schemeClr>
                </a:solidFill>
              </a:defRPr>
            </a:lvl1pPr>
          </a:lstStyle>
          <a:p>
            <a:r>
              <a:rPr lang="tr-TR" smtClean="0"/>
              <a:t>Asıl başlık stili için tıklatın</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4" name="Rectangle 4"/>
          <p:cNvSpPr>
            <a:spLocks noGrp="1"/>
          </p:cNvSpPr>
          <p:nvPr>
            <p:ph type="dt" sz="half" idx="10"/>
          </p:nvPr>
        </p:nvSpPr>
        <p:spPr/>
        <p:txBody>
          <a:bodyPr/>
          <a:lstStyle/>
          <a:p>
            <a:fld id="{EB895FC5-3027-423B-854F-D6B771134D07}" type="datetime1">
              <a:rPr lang="tr-TR" smtClean="0"/>
              <a:t>14.04.2011</a:t>
            </a:fld>
            <a:endParaRPr lang="tr-TR"/>
          </a:p>
        </p:txBody>
      </p:sp>
      <p:sp>
        <p:nvSpPr>
          <p:cNvPr id="5" name="Rectangle 5"/>
          <p:cNvSpPr>
            <a:spLocks noGrp="1"/>
          </p:cNvSpPr>
          <p:nvPr>
            <p:ph type="ftr" sz="quarter" idx="11"/>
          </p:nvPr>
        </p:nvSpPr>
        <p:spPr/>
        <p:txBody>
          <a:bodyPr/>
          <a:lstStyle/>
          <a:p>
            <a:r>
              <a:rPr lang="tr-TR" smtClean="0"/>
              <a:t>B.Oran</a:t>
            </a:r>
            <a:endParaRPr lang="tr-TR"/>
          </a:p>
        </p:txBody>
      </p:sp>
      <p:sp>
        <p:nvSpPr>
          <p:cNvPr id="6" name="Rectangle 6"/>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tr-TR" smtClean="0"/>
              <a:t>Asıl başlık stili için tıklatın</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Rectangle 4"/>
          <p:cNvSpPr>
            <a:spLocks noGrp="1"/>
          </p:cNvSpPr>
          <p:nvPr>
            <p:ph type="dt" sz="half" idx="10"/>
          </p:nvPr>
        </p:nvSpPr>
        <p:spPr/>
        <p:txBody>
          <a:bodyPr/>
          <a:lstStyle/>
          <a:p>
            <a:fld id="{9FCFCC93-1459-4497-8E3D-89A2F03D0CD5}" type="datetime1">
              <a:rPr lang="tr-TR" smtClean="0"/>
              <a:t>14.04.2011</a:t>
            </a:fld>
            <a:endParaRPr lang="tr-TR"/>
          </a:p>
        </p:txBody>
      </p:sp>
      <p:sp>
        <p:nvSpPr>
          <p:cNvPr id="6" name="Rectangle 5"/>
          <p:cNvSpPr>
            <a:spLocks noGrp="1"/>
          </p:cNvSpPr>
          <p:nvPr>
            <p:ph type="ftr" sz="quarter" idx="11"/>
          </p:nvPr>
        </p:nvSpPr>
        <p:spPr/>
        <p:txBody>
          <a:bodyPr/>
          <a:lstStyle/>
          <a:p>
            <a:r>
              <a:rPr lang="tr-TR" smtClean="0"/>
              <a:t>B.Oran</a:t>
            </a:r>
            <a:endParaRPr lang="tr-TR"/>
          </a:p>
        </p:txBody>
      </p:sp>
      <p:sp>
        <p:nvSpPr>
          <p:cNvPr id="7" name="Rectangle 6"/>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tr-TR" smtClean="0"/>
              <a:t>Asıl başlık stili için tıklatın</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Rectangle 6"/>
          <p:cNvSpPr>
            <a:spLocks noGrp="1"/>
          </p:cNvSpPr>
          <p:nvPr>
            <p:ph type="dt" sz="half" idx="10"/>
          </p:nvPr>
        </p:nvSpPr>
        <p:spPr/>
        <p:txBody>
          <a:bodyPr/>
          <a:lstStyle/>
          <a:p>
            <a:fld id="{65592C1D-3D48-4797-BB39-44AECAAD2F02}" type="datetime1">
              <a:rPr lang="tr-TR" smtClean="0"/>
              <a:t>14.04.2011</a:t>
            </a:fld>
            <a:endParaRPr lang="tr-TR"/>
          </a:p>
        </p:txBody>
      </p:sp>
      <p:sp>
        <p:nvSpPr>
          <p:cNvPr id="8" name="Rectangle 7"/>
          <p:cNvSpPr>
            <a:spLocks noGrp="1"/>
          </p:cNvSpPr>
          <p:nvPr>
            <p:ph type="ftr" sz="quarter" idx="11"/>
          </p:nvPr>
        </p:nvSpPr>
        <p:spPr/>
        <p:txBody>
          <a:bodyPr/>
          <a:lstStyle/>
          <a:p>
            <a:r>
              <a:rPr lang="tr-TR" smtClean="0"/>
              <a:t>B.Oran</a:t>
            </a:r>
            <a:endParaRPr lang="tr-TR"/>
          </a:p>
        </p:txBody>
      </p:sp>
      <p:sp>
        <p:nvSpPr>
          <p:cNvPr id="9" name="Rectangle 8"/>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tr-TR" smtClean="0"/>
              <a:t>Asıl başlık stili için tıklatın</a:t>
            </a:r>
            <a:endParaRPr lang="en-US"/>
          </a:p>
        </p:txBody>
      </p:sp>
      <p:sp>
        <p:nvSpPr>
          <p:cNvPr id="3" name="Rectangle 3"/>
          <p:cNvSpPr>
            <a:spLocks noGrp="1"/>
          </p:cNvSpPr>
          <p:nvPr>
            <p:ph type="dt" sz="half" idx="10"/>
          </p:nvPr>
        </p:nvSpPr>
        <p:spPr/>
        <p:txBody>
          <a:bodyPr/>
          <a:lstStyle/>
          <a:p>
            <a:fld id="{E4F7F8C4-20D0-4C1F-980F-683A20C7B7C5}" type="datetime1">
              <a:rPr lang="tr-TR" smtClean="0"/>
              <a:t>14.04.2011</a:t>
            </a:fld>
            <a:endParaRPr lang="tr-TR"/>
          </a:p>
        </p:txBody>
      </p:sp>
      <p:sp>
        <p:nvSpPr>
          <p:cNvPr id="4" name="Rectangle 4"/>
          <p:cNvSpPr>
            <a:spLocks noGrp="1"/>
          </p:cNvSpPr>
          <p:nvPr>
            <p:ph type="ftr" sz="quarter" idx="11"/>
          </p:nvPr>
        </p:nvSpPr>
        <p:spPr/>
        <p:txBody>
          <a:bodyPr/>
          <a:lstStyle/>
          <a:p>
            <a:r>
              <a:rPr lang="tr-TR" smtClean="0"/>
              <a:t>B.Oran</a:t>
            </a:r>
            <a:endParaRPr lang="tr-TR"/>
          </a:p>
        </p:txBody>
      </p:sp>
      <p:sp>
        <p:nvSpPr>
          <p:cNvPr id="5" name="Rectangle 5"/>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fld id="{A38EC492-FCA5-497F-A51E-5FDCE0D73C13}" type="datetime1">
              <a:rPr lang="tr-TR" smtClean="0"/>
              <a:t>14.04.2011</a:t>
            </a:fld>
            <a:endParaRPr lang="tr-TR"/>
          </a:p>
        </p:txBody>
      </p:sp>
      <p:sp>
        <p:nvSpPr>
          <p:cNvPr id="3" name="Rectangle 3"/>
          <p:cNvSpPr>
            <a:spLocks noGrp="1"/>
          </p:cNvSpPr>
          <p:nvPr>
            <p:ph type="ftr" sz="quarter" idx="11"/>
          </p:nvPr>
        </p:nvSpPr>
        <p:spPr/>
        <p:txBody>
          <a:bodyPr/>
          <a:lstStyle/>
          <a:p>
            <a:r>
              <a:rPr lang="tr-TR" smtClean="0"/>
              <a:t>B.Oran</a:t>
            </a:r>
            <a:endParaRPr lang="tr-TR"/>
          </a:p>
        </p:txBody>
      </p:sp>
      <p:sp>
        <p:nvSpPr>
          <p:cNvPr id="4" name="Rectangle 4"/>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nchor="b">
            <a:normAutofit/>
          </a:bodyPr>
          <a:lstStyle>
            <a:lvl1pPr algn="ctr">
              <a:defRPr sz="2400" b="1">
                <a:solidFill>
                  <a:schemeClr val="tx2"/>
                </a:solidFill>
                <a:effectLst>
                  <a:outerShdw blurRad="38100" dist="25400" dir="8220000" algn="tr" rotWithShape="0">
                    <a:prstClr val="black">
                      <a:alpha val="35000"/>
                    </a:prstClr>
                  </a:outerShdw>
                </a:effectLst>
              </a:defRPr>
            </a:lvl1pPr>
          </a:lstStyle>
          <a:p>
            <a:r>
              <a:rPr lang="tr-TR" smtClean="0"/>
              <a:t>Asıl başlık stili için tıklatın</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p:cNvSpPr>
          <p:nvPr>
            <p:ph type="dt" sz="half" idx="10"/>
          </p:nvPr>
        </p:nvSpPr>
        <p:spPr/>
        <p:txBody>
          <a:bodyPr/>
          <a:lstStyle/>
          <a:p>
            <a:fld id="{6CB402E4-EAF7-4B50-B31F-CD017F4425D8}" type="datetime1">
              <a:rPr lang="tr-TR" smtClean="0"/>
              <a:t>14.04.2011</a:t>
            </a:fld>
            <a:endParaRPr lang="tr-TR"/>
          </a:p>
        </p:txBody>
      </p:sp>
      <p:sp>
        <p:nvSpPr>
          <p:cNvPr id="6" name="Rectangle 5"/>
          <p:cNvSpPr>
            <a:spLocks noGrp="1"/>
          </p:cNvSpPr>
          <p:nvPr>
            <p:ph type="ftr" sz="quarter" idx="11"/>
          </p:nvPr>
        </p:nvSpPr>
        <p:spPr/>
        <p:txBody>
          <a:bodyPr/>
          <a:lstStyle/>
          <a:p>
            <a:r>
              <a:rPr lang="tr-TR" smtClean="0"/>
              <a:t>B.Oran</a:t>
            </a:r>
            <a:endParaRPr lang="tr-TR"/>
          </a:p>
        </p:txBody>
      </p:sp>
      <p:sp>
        <p:nvSpPr>
          <p:cNvPr id="7" name="Rectangle 6"/>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8" name="Rectangle 7"/>
          <p:cNvSpPr/>
          <p:nvPr/>
        </p:nvSpPr>
        <p:spPr>
          <a:xfrm>
            <a:off x="727729" y="1062637"/>
            <a:ext cx="4599432" cy="397764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rtlCol="0" anchor="ctr">
            <a:normAutofit/>
          </a:bodyPr>
          <a:lstStyle/>
          <a:p>
            <a:pPr marL="0" indent="-274320" algn="l">
              <a:buClr>
                <a:schemeClr val="accent1"/>
              </a:buClr>
              <a:buSzPct val="80000"/>
              <a:buFont typeface="Wingdings 2" pitchFamily="18" charset="2"/>
              <a:buNone/>
            </a:pPr>
            <a:endParaRPr lang="en-US" sz="2000">
              <a:solidFill>
                <a:schemeClr val="lt1"/>
              </a:solidFill>
              <a:latin typeface="+mn-lt"/>
              <a:ea typeface="+mn-ea"/>
              <a:cs typeface="+mn-cs"/>
            </a:endParaRPr>
          </a:p>
        </p:txBody>
      </p:sp>
      <p:sp>
        <p:nvSpPr>
          <p:cNvPr id="2" name="Rectangle 2"/>
          <p:cNvSpPr>
            <a:spLocks noGrp="1"/>
          </p:cNvSpPr>
          <p:nvPr>
            <p:ph type="title"/>
          </p:nvPr>
        </p:nvSpPr>
        <p:spPr>
          <a:xfrm>
            <a:off x="5514536" y="4343400"/>
            <a:ext cx="3048000" cy="709858"/>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tr-TR" smtClean="0"/>
              <a:t>Asıl başlık stili için tıklatın</a:t>
            </a:r>
            <a:endParaRPr lang="en-US" dirty="0"/>
          </a:p>
        </p:txBody>
      </p:sp>
      <p:sp>
        <p:nvSpPr>
          <p:cNvPr id="3" name="Rectangle 3"/>
          <p:cNvSpPr>
            <a:spLocks noGrp="1"/>
          </p:cNvSpPr>
          <p:nvPr>
            <p:ph type="pic" idx="1"/>
          </p:nvPr>
        </p:nvSpPr>
        <p:spPr>
          <a:xfrm>
            <a:off x="739645" y="1222657"/>
            <a:ext cx="45756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lstStyle>
            <a:lvl1pPr>
              <a:buNone/>
              <a:defRPr sz="3200"/>
            </a:lvl1pPr>
          </a:lstStyle>
          <a:p>
            <a:r>
              <a:rPr lang="tr-TR" sz="2000" smtClean="0"/>
              <a:t>Resim eklemek için simgeyi tıklatın</a:t>
            </a:r>
            <a:endParaRPr lang="en-US" sz="2000" dirty="0"/>
          </a:p>
        </p:txBody>
      </p:sp>
      <p:sp>
        <p:nvSpPr>
          <p:cNvPr id="4" name="Rectangle 4"/>
          <p:cNvSpPr>
            <a:spLocks noGrp="1"/>
          </p:cNvSpPr>
          <p:nvPr>
            <p:ph type="body" sz="half" idx="2"/>
          </p:nvPr>
        </p:nvSpPr>
        <p:spPr>
          <a:xfrm>
            <a:off x="5514536" y="1371600"/>
            <a:ext cx="3044952" cy="29300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tr-TR" smtClean="0"/>
              <a:t>Asıl metin stillerini düzenlemek için tıklatın</a:t>
            </a:r>
          </a:p>
        </p:txBody>
      </p:sp>
      <p:sp>
        <p:nvSpPr>
          <p:cNvPr id="5" name="Rectangle 5"/>
          <p:cNvSpPr>
            <a:spLocks noGrp="1"/>
          </p:cNvSpPr>
          <p:nvPr>
            <p:ph type="dt" sz="half" idx="10"/>
          </p:nvPr>
        </p:nvSpPr>
        <p:spPr/>
        <p:txBody>
          <a:bodyPr/>
          <a:lstStyle/>
          <a:p>
            <a:fld id="{BD52447A-F41D-4F0C-81CD-B768C9CA6D17}" type="datetime1">
              <a:rPr lang="tr-TR" smtClean="0"/>
              <a:t>14.04.2011</a:t>
            </a:fld>
            <a:endParaRPr lang="tr-TR"/>
          </a:p>
        </p:txBody>
      </p:sp>
      <p:sp>
        <p:nvSpPr>
          <p:cNvPr id="6" name="Rectangle 6"/>
          <p:cNvSpPr>
            <a:spLocks noGrp="1"/>
          </p:cNvSpPr>
          <p:nvPr>
            <p:ph type="ftr" sz="quarter" idx="11"/>
          </p:nvPr>
        </p:nvSpPr>
        <p:spPr/>
        <p:txBody>
          <a:bodyPr/>
          <a:lstStyle/>
          <a:p>
            <a:r>
              <a:rPr lang="tr-TR" smtClean="0"/>
              <a:t>B.Oran</a:t>
            </a:r>
            <a:endParaRPr lang="tr-TR"/>
          </a:p>
        </p:txBody>
      </p:sp>
      <p:sp>
        <p:nvSpPr>
          <p:cNvPr id="7" name="Rectangle 7"/>
          <p:cNvSpPr>
            <a:spLocks noGrp="1"/>
          </p:cNvSpPr>
          <p:nvPr>
            <p:ph type="sldNum" sz="quarter" idx="12"/>
          </p:nvPr>
        </p:nvSpPr>
        <p:spPr/>
        <p:txBody>
          <a:bodyPr/>
          <a:lstStyle/>
          <a:p>
            <a:fld id="{D542F309-996F-4697-8C83-9221DB4A4ED2}"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tr-TR" smtClean="0"/>
              <a:t>Asıl başlık stili için tıklatın</a:t>
            </a:r>
            <a:endParaRPr lang="en-US" dirty="0"/>
          </a:p>
        </p:txBody>
      </p:sp>
      <p:sp>
        <p:nvSpPr>
          <p:cNvPr id="5" name="Rectangle 11"/>
          <p:cNvSpPr>
            <a:spLocks noGrp="1"/>
          </p:cNvSpPr>
          <p:nvPr>
            <p:ph type="body" idx="1"/>
          </p:nvPr>
        </p:nvSpPr>
        <p:spPr>
          <a:xfrm>
            <a:off x="457200" y="1600200"/>
            <a:ext cx="8229600" cy="4525963"/>
          </a:xfrm>
          <a:prstGeom prst="rect">
            <a:avLst/>
          </a:prstGeom>
        </p:spPr>
        <p:txBody>
          <a:bodyPr lIns="45720" rIns="4572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smtClean="0">
                <a:solidFill>
                  <a:schemeClr val="tx2"/>
                </a:solidFill>
                <a:latin typeface="+mn-lt"/>
                <a:ea typeface="+mn-lt"/>
                <a:cs typeface="+mn-lt"/>
              </a:defRPr>
            </a:lvl1pPr>
          </a:lstStyle>
          <a:p>
            <a:fld id="{F083AF58-D8F6-4A6D-BDDE-898ABF6386AD}" type="datetime1">
              <a:rPr lang="tr-TR" smtClean="0"/>
              <a:t>14.04.2011</a:t>
            </a:fld>
            <a:endParaRPr lang="tr-T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smtClean="0">
                <a:solidFill>
                  <a:schemeClr val="tx2"/>
                </a:solidFill>
                <a:latin typeface="+mn-lt"/>
                <a:ea typeface="+mn-lt"/>
                <a:cs typeface="+mn-lt"/>
              </a:defRPr>
            </a:lvl1pPr>
          </a:lstStyle>
          <a:p>
            <a:r>
              <a:rPr lang="tr-TR" smtClean="0"/>
              <a:t>B.Oran</a:t>
            </a:r>
            <a:endParaRPr lang="tr-T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smtClean="0">
                <a:solidFill>
                  <a:schemeClr val="tx2"/>
                </a:solidFill>
                <a:latin typeface="+mn-lt"/>
                <a:ea typeface="+mn-lt"/>
                <a:cs typeface="+mn-lt"/>
              </a:defRPr>
            </a:lvl1pPr>
          </a:lstStyle>
          <a:p>
            <a:fld id="{D542F309-996F-4697-8C83-9221DB4A4ED2}"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defPPr>
        <a:defRPr sz="4400">
          <a:solidFill>
            <a:schemeClr val="tx2">
              <a:shade val="85000"/>
              <a:satMod val="150000"/>
            </a:schemeClr>
          </a:solidFill>
          <a:latin typeface="+mj-lt"/>
          <a:ea typeface="+mj-ea"/>
          <a:cs typeface="+mj-cs"/>
        </a:defRPr>
      </a:defPPr>
      <a:lvl1pPr algn="ctr" eaLnBrk="1" hangingPunct="1">
        <a:buNone/>
        <a:defRPr lang="en-US" sz="4800" b="1" strike="noStrike" kern="1200" baseline="0"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defRPr>
      </a:lvl1pPr>
    </p:titleStyle>
    <p:bodyStyle>
      <a:defPPr>
        <a:defRPr>
          <a:solidFill>
            <a:schemeClr val="tx1"/>
          </a:solidFill>
          <a:latin typeface="+mn-lt"/>
          <a:ea typeface="+mn-ea"/>
          <a:cs typeface="+mn-cs"/>
        </a:defRPr>
      </a:defPPr>
      <a:lvl1pPr marL="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baskinoran@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fr.wikipedia.org/wiki/Fichier:Road_signs_bilingual_Breton_in_Quimper.jpg" TargetMode="External"/><Relationship Id="rId2" Type="http://schemas.openxmlformats.org/officeDocument/2006/relationships/hyperlink" Target="http://fr.wikipedia.org/wiki/Signalisation_routi%C3%A8re_bilingue"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16632"/>
            <a:ext cx="7772400" cy="1584176"/>
          </a:xfrm>
        </p:spPr>
        <p:txBody>
          <a:bodyPr/>
          <a:lstStyle/>
          <a:p>
            <a:r>
              <a:rPr lang="tr-TR" sz="2200" b="0" dirty="0">
                <a:effectLst/>
              </a:rPr>
              <a:t>Paris Kürt Enstitüsü</a:t>
            </a:r>
            <a:r>
              <a:rPr lang="tr-TR" sz="2800" b="0" dirty="0">
                <a:effectLst/>
              </a:rPr>
              <a:t/>
            </a:r>
            <a:br>
              <a:rPr lang="tr-TR" sz="2800" b="0" dirty="0">
                <a:effectLst/>
              </a:rPr>
            </a:br>
            <a:r>
              <a:rPr lang="tr-TR" sz="2800" b="0" dirty="0">
                <a:effectLst/>
              </a:rPr>
              <a:t>Kürtçe Eğitim: Konular ve Sorunlar </a:t>
            </a:r>
            <a:r>
              <a:rPr lang="tr-TR" sz="2400" b="0" dirty="0">
                <a:effectLst/>
              </a:rPr>
              <a:t/>
            </a:r>
            <a:br>
              <a:rPr lang="tr-TR" sz="2400" b="0" dirty="0">
                <a:effectLst/>
              </a:rPr>
            </a:br>
            <a:r>
              <a:rPr lang="tr-TR" sz="2000" b="0" dirty="0">
                <a:effectLst/>
              </a:rPr>
              <a:t>konferansı</a:t>
            </a:r>
            <a:r>
              <a:rPr lang="tr-TR" sz="2400" b="0" dirty="0">
                <a:effectLst/>
              </a:rPr>
              <a:t/>
            </a:r>
            <a:br>
              <a:rPr lang="tr-TR" sz="2400" b="0" dirty="0">
                <a:effectLst/>
              </a:rPr>
            </a:br>
            <a:r>
              <a:rPr lang="tr-TR" sz="2200" b="0" dirty="0" err="1" smtClean="0">
                <a:effectLst/>
              </a:rPr>
              <a:t>Assembl</a:t>
            </a:r>
            <a:r>
              <a:rPr lang="tr-TR" sz="2200" b="0" dirty="0" err="1" smtClean="0">
                <a:effectLst/>
                <a:latin typeface="Candara"/>
              </a:rPr>
              <a:t>é</a:t>
            </a:r>
            <a:r>
              <a:rPr lang="tr-TR" sz="2200" b="0" dirty="0" err="1" smtClean="0">
                <a:effectLst/>
              </a:rPr>
              <a:t>e</a:t>
            </a:r>
            <a:r>
              <a:rPr lang="tr-TR" sz="2200" b="0" dirty="0" smtClean="0">
                <a:effectLst/>
              </a:rPr>
              <a:t> </a:t>
            </a:r>
            <a:r>
              <a:rPr lang="tr-TR" sz="2200" b="0" dirty="0" err="1" smtClean="0">
                <a:effectLst/>
              </a:rPr>
              <a:t>Nationale</a:t>
            </a:r>
            <a:r>
              <a:rPr lang="tr-TR" sz="2200" b="0" dirty="0" smtClean="0">
                <a:effectLst/>
              </a:rPr>
              <a:t>, </a:t>
            </a:r>
            <a:r>
              <a:rPr lang="tr-TR" sz="2200" b="0" dirty="0">
                <a:effectLst/>
              </a:rPr>
              <a:t>16 Nisan 2011</a:t>
            </a:r>
          </a:p>
        </p:txBody>
      </p:sp>
      <p:sp>
        <p:nvSpPr>
          <p:cNvPr id="3" name="Alt Başlık 2"/>
          <p:cNvSpPr>
            <a:spLocks noGrp="1"/>
          </p:cNvSpPr>
          <p:nvPr>
            <p:ph type="subTitle" idx="1"/>
          </p:nvPr>
        </p:nvSpPr>
        <p:spPr>
          <a:xfrm>
            <a:off x="323528" y="1916832"/>
            <a:ext cx="8496944" cy="4824536"/>
          </a:xfrm>
        </p:spPr>
        <p:txBody>
          <a:bodyPr>
            <a:normAutofit fontScale="62500" lnSpcReduction="20000"/>
          </a:bodyPr>
          <a:lstStyle/>
          <a:p>
            <a:pPr marL="329184" lvl="1"/>
            <a:endParaRPr lang="tr-TR" sz="6400" dirty="0" smtClean="0"/>
          </a:p>
          <a:p>
            <a:pPr marL="329184" lvl="1"/>
            <a:endParaRPr lang="tr-TR" sz="6400" dirty="0" smtClean="0"/>
          </a:p>
          <a:p>
            <a:pPr marL="329184" lvl="1"/>
            <a:r>
              <a:rPr lang="tr-TR" sz="3500" b="1" dirty="0" smtClean="0">
                <a:solidFill>
                  <a:srgbClr val="FF0000"/>
                </a:solidFill>
              </a:rPr>
              <a:t>1876 Kanun-ı Esasi’den Bugüne</a:t>
            </a:r>
          </a:p>
          <a:p>
            <a:pPr marL="329184" lvl="1"/>
            <a:endParaRPr lang="tr-TR" sz="3200" dirty="0">
              <a:solidFill>
                <a:srgbClr val="FF0000"/>
              </a:solidFill>
            </a:endParaRPr>
          </a:p>
          <a:p>
            <a:pPr marL="329184" lvl="1"/>
            <a:r>
              <a:rPr lang="tr-TR" sz="7400" b="1" dirty="0" smtClean="0">
                <a:solidFill>
                  <a:srgbClr val="FF0000"/>
                </a:solidFill>
              </a:rPr>
              <a:t>Türkiye’de </a:t>
            </a:r>
            <a:r>
              <a:rPr lang="tr-TR" sz="7400" b="1" dirty="0">
                <a:solidFill>
                  <a:srgbClr val="FF0000"/>
                </a:solidFill>
              </a:rPr>
              <a:t>Kürtçe Meselesi</a:t>
            </a:r>
            <a:r>
              <a:rPr lang="tr-TR" sz="7400" dirty="0">
                <a:solidFill>
                  <a:srgbClr val="FF0000"/>
                </a:solidFill>
              </a:rPr>
              <a:t> </a:t>
            </a:r>
          </a:p>
          <a:p>
            <a:pPr marL="329184" lvl="1"/>
            <a:endParaRPr lang="tr-TR" sz="4000" dirty="0"/>
          </a:p>
          <a:p>
            <a:pPr marL="329184" lvl="1"/>
            <a:endParaRPr lang="tr-TR" sz="2400" dirty="0"/>
          </a:p>
          <a:p>
            <a:pPr marL="329184" lvl="1"/>
            <a:endParaRPr lang="tr-TR" sz="2400" dirty="0"/>
          </a:p>
          <a:p>
            <a:pPr marL="329184" lvl="1"/>
            <a:r>
              <a:rPr lang="tr-TR" sz="2800" b="1" dirty="0" smtClean="0"/>
              <a:t>Baskın </a:t>
            </a:r>
            <a:r>
              <a:rPr lang="tr-TR" sz="2800" b="1" dirty="0"/>
              <a:t>Oran</a:t>
            </a:r>
          </a:p>
          <a:p>
            <a:pPr marL="329184" lvl="1"/>
            <a:endParaRPr lang="tr-TR" sz="4000" dirty="0"/>
          </a:p>
          <a:p>
            <a:pPr marL="329184" lvl="1"/>
            <a:endParaRPr lang="tr-TR" sz="1800" dirty="0">
              <a:hlinkClick r:id="rId2"/>
            </a:endParaRPr>
          </a:p>
          <a:p>
            <a:pPr marL="329184" lvl="1"/>
            <a:endParaRPr lang="tr-TR" sz="1800" dirty="0">
              <a:hlinkClick r:id="rId2"/>
            </a:endParaRPr>
          </a:p>
          <a:p>
            <a:pPr marL="329184" lvl="1"/>
            <a:endParaRPr lang="tr-TR" sz="1800" dirty="0">
              <a:hlinkClick r:id="rId2"/>
            </a:endParaRPr>
          </a:p>
          <a:p>
            <a:pPr marL="329184" lvl="1"/>
            <a:endParaRPr lang="tr-TR" sz="1800" dirty="0">
              <a:hlinkClick r:id="rId2"/>
            </a:endParaRPr>
          </a:p>
          <a:p>
            <a:pPr marL="329184" lvl="1"/>
            <a:endParaRPr lang="tr-TR" sz="1800" dirty="0">
              <a:hlinkClick r:id="rId2"/>
            </a:endParaRPr>
          </a:p>
          <a:p>
            <a:pPr marL="329184" lvl="1"/>
            <a:r>
              <a:rPr lang="tr-TR" sz="2400" dirty="0">
                <a:hlinkClick r:id="rId2"/>
              </a:rPr>
              <a:t>baskinoran@gmail.com</a:t>
            </a:r>
            <a:endParaRPr lang="tr-TR" sz="2400" dirty="0"/>
          </a:p>
          <a:p>
            <a:pPr marL="329184" lvl="1"/>
            <a:r>
              <a:rPr lang="tr-TR" sz="2400" dirty="0"/>
              <a:t>www.baskinoran.com</a:t>
            </a:r>
          </a:p>
          <a:p>
            <a:endParaRPr lang="tr-TR" dirty="0"/>
          </a:p>
        </p:txBody>
      </p:sp>
    </p:spTree>
    <p:extLst>
      <p:ext uri="{BB962C8B-B14F-4D97-AF65-F5344CB8AC3E}">
        <p14:creationId xmlns:p14="http://schemas.microsoft.com/office/powerpoint/2010/main" val="3472821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188640"/>
            <a:ext cx="9036496" cy="792088"/>
          </a:xfrm>
        </p:spPr>
        <p:txBody>
          <a:bodyPr>
            <a:normAutofit fontScale="90000"/>
          </a:bodyPr>
          <a:lstStyle/>
          <a:p>
            <a:pPr indent="0"/>
            <a:r>
              <a:rPr lang="tr-TR" sz="2600" dirty="0" smtClean="0"/>
              <a:t>Türkçeden Başka Dil Konuşma Yasağı Haberi (</a:t>
            </a:r>
            <a:r>
              <a:rPr lang="tr-TR" sz="2600" i="1" dirty="0"/>
              <a:t>Son Posta</a:t>
            </a:r>
            <a:r>
              <a:rPr lang="tr-TR" sz="2600" dirty="0" smtClean="0"/>
              <a:t>, 23 </a:t>
            </a:r>
            <a:r>
              <a:rPr lang="tr-TR" sz="2600" dirty="0"/>
              <a:t>Eylül </a:t>
            </a:r>
            <a:r>
              <a:rPr lang="tr-TR" sz="2600" dirty="0" smtClean="0"/>
              <a:t>1932)</a:t>
            </a:r>
            <a:r>
              <a:rPr lang="tr-TR" sz="2800" dirty="0"/>
              <a:t/>
            </a:r>
            <a:br>
              <a:rPr lang="tr-TR" sz="2800" dirty="0"/>
            </a:br>
            <a:endParaRPr lang="tr-TR" sz="2600" dirty="0"/>
          </a:p>
        </p:txBody>
      </p:sp>
      <p:sp>
        <p:nvSpPr>
          <p:cNvPr id="3" name="İçerik Yer Tutucusu 2"/>
          <p:cNvSpPr>
            <a:spLocks noGrp="1"/>
          </p:cNvSpPr>
          <p:nvPr>
            <p:ph idx="1"/>
          </p:nvPr>
        </p:nvSpPr>
        <p:spPr/>
        <p:txBody>
          <a:bodyPr/>
          <a:lstStyle/>
          <a:p>
            <a:pPr indent="0">
              <a:buNone/>
            </a:pPr>
            <a:endParaRPr lang="tr-TR" i="1" dirty="0" smtClean="0"/>
          </a:p>
          <a:p>
            <a:pPr indent="0">
              <a:buNone/>
            </a:pPr>
            <a:endParaRPr lang="tr-TR" i="1" dirty="0"/>
          </a:p>
          <a:p>
            <a:pPr indent="0">
              <a:buNone/>
            </a:pPr>
            <a:r>
              <a:rPr lang="tr-TR" i="1" dirty="0" smtClean="0"/>
              <a:t>                    </a:t>
            </a:r>
            <a:endParaRPr lang="tr-TR"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10</a:t>
            </a:fld>
            <a:endParaRPr lang="tr-TR"/>
          </a:p>
        </p:txBody>
      </p:sp>
      <p:pic>
        <p:nvPicPr>
          <p:cNvPr id="6" name="Picture 1" descr="C:\Users\Baskın\AppData\Local\Microsoft\Windows\Temporary Internet Files\Content.Outlook\AS9UN7PP\dörtyol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95736" y="908720"/>
            <a:ext cx="4536504" cy="5544616"/>
          </a:xfrm>
          <a:prstGeom prst="rect">
            <a:avLst/>
          </a:prstGeom>
        </p:spPr>
      </p:pic>
    </p:spTree>
    <p:extLst>
      <p:ext uri="{BB962C8B-B14F-4D97-AF65-F5344CB8AC3E}">
        <p14:creationId xmlns:p14="http://schemas.microsoft.com/office/powerpoint/2010/main" val="3316461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71538" y="1700213"/>
            <a:ext cx="7408862" cy="4425950"/>
          </a:xfrm>
        </p:spPr>
        <p:txBody>
          <a:bodyPr>
            <a:normAutofit lnSpcReduction="10000"/>
          </a:bodyPr>
          <a:lstStyle/>
          <a:p>
            <a:pPr marL="274320" indent="-274320" fontAlgn="auto">
              <a:spcAft>
                <a:spcPts val="0"/>
              </a:spcAft>
              <a:buFont typeface="Wingdings 2"/>
              <a:buChar char=""/>
              <a:defRPr/>
            </a:pPr>
            <a:r>
              <a:rPr lang="tr-TR" sz="2000" dirty="0" smtClean="0"/>
              <a:t>Genelkurmay Bşk. Mareşal Fevzi Çakmak: </a:t>
            </a:r>
            <a:r>
              <a:rPr lang="tr-TR" sz="2000" i="1" dirty="0" smtClean="0"/>
              <a:t>«Dersim’i bir koloni gibi ele alıp idare etmek lazımdır» (Dersim </a:t>
            </a:r>
            <a:r>
              <a:rPr lang="tr-TR" sz="2000" dirty="0" smtClean="0"/>
              <a:t>kitabı)</a:t>
            </a:r>
            <a:endParaRPr lang="tr-TR" sz="2000" i="1" dirty="0" smtClean="0"/>
          </a:p>
          <a:p>
            <a:pPr marL="274320" indent="-274320" fontAlgn="auto">
              <a:spcAft>
                <a:spcPts val="0"/>
              </a:spcAft>
              <a:buFont typeface="Wingdings 2"/>
              <a:buChar char=""/>
              <a:defRPr/>
            </a:pPr>
            <a:endParaRPr lang="tr-TR" sz="2000" dirty="0"/>
          </a:p>
          <a:p>
            <a:pPr marL="274320" indent="-274320" fontAlgn="auto">
              <a:spcAft>
                <a:spcPts val="0"/>
              </a:spcAft>
              <a:buFont typeface="Wingdings 2"/>
              <a:buChar char=""/>
              <a:defRPr/>
            </a:pPr>
            <a:r>
              <a:rPr lang="tr-TR" sz="2000" dirty="0" smtClean="0"/>
              <a:t>Başvekil İsmet Paşa: </a:t>
            </a:r>
            <a:r>
              <a:rPr lang="tr-TR" sz="2000" i="1" dirty="0" smtClean="0"/>
              <a:t>“Bu ülkede sadece Türk ulusu ırksal haklar talep etme hakkına sahiptir. Başka hiç kimsenin böyle bir hakkı yoktur”</a:t>
            </a:r>
            <a:r>
              <a:rPr lang="tr-TR" sz="2000" dirty="0" smtClean="0"/>
              <a:t> (Milliyet, 31. Ağ. 1930)</a:t>
            </a:r>
          </a:p>
          <a:p>
            <a:pPr marL="274320" indent="-274320" fontAlgn="auto">
              <a:spcAft>
                <a:spcPts val="0"/>
              </a:spcAft>
              <a:buFont typeface="Wingdings 2"/>
              <a:buNone/>
              <a:defRPr/>
            </a:pPr>
            <a:endParaRPr lang="tr-TR" sz="2000" dirty="0" smtClean="0"/>
          </a:p>
          <a:p>
            <a:pPr marL="274320" indent="-274320" fontAlgn="auto">
              <a:spcAft>
                <a:spcPts val="0"/>
              </a:spcAft>
              <a:buFont typeface="Wingdings 2"/>
              <a:buChar char=""/>
              <a:defRPr/>
            </a:pPr>
            <a:r>
              <a:rPr lang="tr-TR" sz="2000" dirty="0" smtClean="0"/>
              <a:t>Adliye Vekili Mahmut Esat Bozkurt: </a:t>
            </a:r>
            <a:r>
              <a:rPr lang="tr-TR" sz="2000" i="1" dirty="0" smtClean="0"/>
              <a:t>“Saf Türk soyundan olmayanların bu memlekette tek hakları vardır; hizmetçi olma hakkı, köle olma hakkı. Dost ve düşman, hatta dağlar bu hakikati böyle bilsinler” </a:t>
            </a:r>
            <a:r>
              <a:rPr lang="tr-TR" sz="2000" dirty="0" smtClean="0"/>
              <a:t>(Milliyet, 19 Eylül 1930)</a:t>
            </a:r>
          </a:p>
          <a:p>
            <a:pPr marL="274320" lvl="1" indent="-274320">
              <a:buClr>
                <a:schemeClr val="accent1"/>
              </a:buClr>
              <a:buSzPct val="80000"/>
              <a:buFont typeface="Wingdings 2"/>
              <a:buChar char=""/>
              <a:defRPr/>
            </a:pPr>
            <a:endParaRPr lang="tr-TR" sz="1500" dirty="0" smtClean="0">
              <a:latin typeface="+mn-ea"/>
            </a:endParaRPr>
          </a:p>
          <a:p>
            <a:pPr marL="274320" lvl="1" indent="-274320">
              <a:buClr>
                <a:schemeClr val="accent1"/>
              </a:buClr>
              <a:buSzPct val="80000"/>
              <a:buFont typeface="Wingdings 2"/>
              <a:buChar char=""/>
              <a:defRPr/>
            </a:pPr>
            <a:r>
              <a:rPr lang="tr-TR" sz="2000" dirty="0" smtClean="0"/>
              <a:t>Ankara </a:t>
            </a:r>
            <a:r>
              <a:rPr lang="tr-TR" sz="2000" dirty="0"/>
              <a:t>Askerî Baytar Mektebine Talebe </a:t>
            </a:r>
            <a:r>
              <a:rPr lang="tr-TR" sz="2000" dirty="0" err="1"/>
              <a:t>Kayid</a:t>
            </a:r>
            <a:r>
              <a:rPr lang="tr-TR" sz="2000" dirty="0"/>
              <a:t> ve Kabulü</a:t>
            </a:r>
            <a:r>
              <a:rPr lang="tr-TR" sz="2000" dirty="0" smtClean="0"/>
              <a:t>» başlıklı ilanda ilk şart: «A</a:t>
            </a:r>
            <a:r>
              <a:rPr lang="tr-TR" sz="2000" dirty="0"/>
              <a:t>) TC tebaasından ve Türk ırkından olmak</a:t>
            </a:r>
            <a:r>
              <a:rPr lang="tr-TR" sz="2000" dirty="0" smtClean="0"/>
              <a:t>» (Cumhuriyet, 25.01.1938)</a:t>
            </a:r>
            <a:r>
              <a:rPr lang="tr-TR" sz="2000" dirty="0">
                <a:solidFill>
                  <a:srgbClr val="FF0000"/>
                </a:solidFill>
              </a:rPr>
              <a:t> .</a:t>
            </a:r>
          </a:p>
          <a:p>
            <a:pPr marL="274320" lvl="1" indent="-274320">
              <a:buClr>
                <a:schemeClr val="accent1"/>
              </a:buClr>
              <a:buSzPct val="80000"/>
              <a:buFont typeface="Wingdings 2"/>
              <a:buChar char=""/>
              <a:defRPr/>
            </a:pPr>
            <a:endParaRPr lang="tr-TR" sz="2000" dirty="0"/>
          </a:p>
          <a:p>
            <a:pPr indent="0" fontAlgn="auto">
              <a:spcAft>
                <a:spcPts val="0"/>
              </a:spcAft>
              <a:buNone/>
              <a:defRPr/>
            </a:pPr>
            <a:endParaRPr lang="en-GB" dirty="0"/>
          </a:p>
        </p:txBody>
      </p:sp>
      <p:sp>
        <p:nvSpPr>
          <p:cNvPr id="34819"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4CEC196-3AFA-4873-8CA6-E8A2C4AF6BF5}" type="slidenum">
              <a:rPr lang="en-GB" smtClean="0">
                <a:solidFill>
                  <a:schemeClr val="tx2"/>
                </a:solidFill>
                <a:latin typeface="Constantia" pitchFamily="18" charset="0"/>
              </a:rPr>
              <a:pPr eaLnBrk="1" hangingPunct="1"/>
              <a:t>11</a:t>
            </a:fld>
            <a:endParaRPr lang="en-GB" smtClean="0">
              <a:solidFill>
                <a:schemeClr val="tx2"/>
              </a:solidFill>
              <a:latin typeface="Constantia" pitchFamily="18" charset="0"/>
            </a:endParaRPr>
          </a:p>
        </p:txBody>
      </p:sp>
      <p:sp>
        <p:nvSpPr>
          <p:cNvPr id="34820" name="3 Başlık"/>
          <p:cNvSpPr>
            <a:spLocks noGrp="1"/>
          </p:cNvSpPr>
          <p:nvPr>
            <p:ph type="title"/>
          </p:nvPr>
        </p:nvSpPr>
        <p:spPr/>
        <p:txBody>
          <a:bodyPr>
            <a:normAutofit/>
          </a:bodyPr>
          <a:lstStyle/>
          <a:p>
            <a:r>
              <a:rPr lang="tr-TR" sz="2400" b="1" dirty="0" smtClean="0"/>
              <a:t>1930’larda Devlet Katında Zihniyet</a:t>
            </a:r>
            <a:r>
              <a:rPr lang="tr-TR" sz="2400" dirty="0" smtClean="0"/>
              <a:t/>
            </a:r>
            <a:br>
              <a:rPr lang="tr-TR" sz="2400" dirty="0" smtClean="0"/>
            </a:br>
            <a:endParaRPr lang="en-GB" sz="2400" dirty="0" smtClean="0"/>
          </a:p>
        </p:txBody>
      </p:sp>
      <p:sp>
        <p:nvSpPr>
          <p:cNvPr id="34821" name="Altbilgi Yer Tutucusu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tr-TR" smtClean="0">
                <a:solidFill>
                  <a:schemeClr val="tx2"/>
                </a:solidFill>
              </a:rPr>
              <a:t>Baskın Oran</a:t>
            </a:r>
          </a:p>
        </p:txBody>
      </p:sp>
    </p:spTree>
    <p:extLst>
      <p:ext uri="{BB962C8B-B14F-4D97-AF65-F5344CB8AC3E}">
        <p14:creationId xmlns:p14="http://schemas.microsoft.com/office/powerpoint/2010/main" val="174566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2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63B638C-1A6F-440F-BC11-5433353706BD}" type="slidenum">
              <a:rPr lang="en-GB" smtClean="0">
                <a:solidFill>
                  <a:schemeClr val="tx2"/>
                </a:solidFill>
                <a:latin typeface="Constantia" pitchFamily="18" charset="0"/>
              </a:rPr>
              <a:pPr eaLnBrk="1" hangingPunct="1"/>
              <a:t>12</a:t>
            </a:fld>
            <a:endParaRPr lang="en-GB" smtClean="0">
              <a:solidFill>
                <a:schemeClr val="tx2"/>
              </a:solidFill>
              <a:latin typeface="Constantia" pitchFamily="18" charset="0"/>
            </a:endParaRPr>
          </a:p>
        </p:txBody>
      </p:sp>
      <p:sp>
        <p:nvSpPr>
          <p:cNvPr id="4" name="3 Başlık"/>
          <p:cNvSpPr>
            <a:spLocks noGrp="1"/>
          </p:cNvSpPr>
          <p:nvPr>
            <p:ph type="title"/>
          </p:nvPr>
        </p:nvSpPr>
        <p:spPr>
          <a:xfrm>
            <a:off x="457200" y="188913"/>
            <a:ext cx="3467100" cy="1008062"/>
          </a:xfrm>
        </p:spPr>
        <p:txBody>
          <a:bodyPr>
            <a:normAutofit fontScale="90000"/>
          </a:bodyPr>
          <a:lstStyle/>
          <a:p>
            <a:pPr fontAlgn="auto">
              <a:spcAft>
                <a:spcPts val="0"/>
              </a:spcAft>
              <a:defRPr/>
            </a:pPr>
            <a:r>
              <a:rPr lang="tr-TR" sz="2400" b="1" dirty="0" smtClean="0"/>
              <a:t>MAHMUT ESAT BOZKURT</a:t>
            </a:r>
            <a:br>
              <a:rPr lang="tr-TR" sz="2400" b="1" dirty="0" smtClean="0"/>
            </a:br>
            <a:r>
              <a:rPr lang="tr-TR" sz="2400" b="1" dirty="0" smtClean="0"/>
              <a:t> Milliyet, 17.09.1930      </a:t>
            </a:r>
            <a:r>
              <a:rPr lang="tr-TR" sz="1800" b="1" dirty="0" smtClean="0"/>
              <a:t>ÖDEMİŞ KONUŞMASI</a:t>
            </a:r>
            <a:endParaRPr lang="en-GB" sz="1800" b="1" dirty="0"/>
          </a:p>
        </p:txBody>
      </p:sp>
      <p:pic>
        <p:nvPicPr>
          <p:cNvPr id="6145" name="Picture 1" descr="C:\Users\Baskın\AppData\Local\Microsoft\Windows\Temporary Internet Files\Content.Outlook\AS9UN7PP\adliye vekili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7950" y="1268413"/>
            <a:ext cx="3671888" cy="5457825"/>
          </a:xfrm>
        </p:spPr>
      </p:pic>
      <p:pic>
        <p:nvPicPr>
          <p:cNvPr id="6147" name="Picture 3" descr="C:\Users\Baskın\AppData\Local\Microsoft\Windows\Temporary Internet Files\Content.Outlook\AS9UN7PP\adliye vekili 2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279400"/>
            <a:ext cx="3392487"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Altbilgi Yer Tutucusu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tr-TR" smtClean="0">
                <a:solidFill>
                  <a:schemeClr val="tx2"/>
                </a:solidFill>
              </a:rPr>
              <a:t>Baskın Oran</a:t>
            </a:r>
          </a:p>
        </p:txBody>
      </p:sp>
    </p:spTree>
    <p:extLst>
      <p:ext uri="{BB962C8B-B14F-4D97-AF65-F5344CB8AC3E}">
        <p14:creationId xmlns:p14="http://schemas.microsoft.com/office/powerpoint/2010/main" val="4253606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908720"/>
          </a:xfrm>
        </p:spPr>
        <p:txBody>
          <a:bodyPr>
            <a:normAutofit fontScale="90000"/>
          </a:bodyPr>
          <a:lstStyle/>
          <a:p>
            <a:r>
              <a:rPr lang="tr-TR" sz="2800" dirty="0" smtClean="0"/>
              <a:t/>
            </a:r>
            <a:br>
              <a:rPr lang="tr-TR" sz="2800" dirty="0" smtClean="0"/>
            </a:br>
            <a:r>
              <a:rPr lang="tr-TR" sz="2800" dirty="0" smtClean="0"/>
              <a:t/>
            </a:r>
            <a:br>
              <a:rPr lang="tr-TR" sz="2800" dirty="0" smtClean="0"/>
            </a:br>
            <a:r>
              <a:rPr lang="tr-TR" sz="2800" dirty="0" smtClean="0"/>
              <a:t>27 Mayıs 1960 ve 12 Mart 1971 Darbelerinden Sonra Kürtçe</a:t>
            </a:r>
            <a:br>
              <a:rPr lang="tr-TR" sz="2800" dirty="0" smtClean="0"/>
            </a:br>
            <a:endParaRPr lang="tr-TR" sz="2800" dirty="0"/>
          </a:p>
        </p:txBody>
      </p:sp>
      <p:sp>
        <p:nvSpPr>
          <p:cNvPr id="3" name="İçerik Yer Tutucusu 2"/>
          <p:cNvSpPr>
            <a:spLocks noGrp="1"/>
          </p:cNvSpPr>
          <p:nvPr>
            <p:ph idx="1"/>
          </p:nvPr>
        </p:nvSpPr>
        <p:spPr>
          <a:xfrm>
            <a:off x="107504" y="620688"/>
            <a:ext cx="8928992" cy="5832648"/>
          </a:xfrm>
        </p:spPr>
        <p:txBody>
          <a:bodyPr>
            <a:normAutofit fontScale="92500" lnSpcReduction="10000"/>
          </a:bodyPr>
          <a:lstStyle/>
          <a:p>
            <a:r>
              <a:rPr lang="tr-TR" sz="2000" b="1" dirty="0" smtClean="0"/>
              <a:t>27 Mayıs Ortamı:  </a:t>
            </a:r>
            <a:endParaRPr lang="tr-TR" sz="2000" dirty="0" smtClean="0"/>
          </a:p>
          <a:p>
            <a:pPr lvl="1"/>
            <a:r>
              <a:rPr lang="tr-TR" sz="1800" dirty="0" smtClean="0"/>
              <a:t>Cemal Gürsel: «Size Kürt diyenin suratına tükürünüz» </a:t>
            </a:r>
          </a:p>
          <a:p>
            <a:pPr lvl="1"/>
            <a:r>
              <a:rPr lang="tr-TR" sz="1800" dirty="0" smtClean="0"/>
              <a:t>M. Şerif Fırat’ın 1948 tarihli kitabının yeni baskısı: «</a:t>
            </a:r>
            <a:r>
              <a:rPr lang="tr-TR" sz="1800" i="1" dirty="0" smtClean="0"/>
              <a:t>Kürt dili bir dil hamuru değil, bir söz yığınıdır (…) </a:t>
            </a:r>
            <a:r>
              <a:rPr lang="tr-TR" sz="1800" i="1" dirty="0"/>
              <a:t>bu dağlı Türk </a:t>
            </a:r>
            <a:r>
              <a:rPr lang="tr-TR" sz="1800" i="1" dirty="0" smtClean="0"/>
              <a:t>kardeşlerimiz, </a:t>
            </a:r>
            <a:r>
              <a:rPr lang="tr-TR" sz="1800" i="1" dirty="0"/>
              <a:t>kendilerinin </a:t>
            </a:r>
            <a:r>
              <a:rPr lang="tr-TR" sz="1800" i="1" dirty="0" err="1" smtClean="0"/>
              <a:t>ulusoylarına</a:t>
            </a:r>
            <a:r>
              <a:rPr lang="tr-TR" sz="1800" i="1" dirty="0" smtClean="0"/>
              <a:t> </a:t>
            </a:r>
            <a:r>
              <a:rPr lang="tr-TR" sz="1800" i="1" dirty="0"/>
              <a:t>yakışmayan ve bugün hiçbir kıymet ve </a:t>
            </a:r>
            <a:r>
              <a:rPr lang="tr-TR" sz="1800" i="1" dirty="0" smtClean="0"/>
              <a:t>mana </a:t>
            </a:r>
            <a:r>
              <a:rPr lang="tr-TR" sz="1800" i="1" dirty="0"/>
              <a:t>ifade etmeyen bu </a:t>
            </a:r>
            <a:r>
              <a:rPr lang="tr-TR" sz="1800" i="1" dirty="0" smtClean="0"/>
              <a:t>söz yığını dilleri </a:t>
            </a:r>
            <a:r>
              <a:rPr lang="tr-TR" sz="1800" i="1" dirty="0"/>
              <a:t>söküp </a:t>
            </a:r>
            <a:r>
              <a:rPr lang="tr-TR" sz="1800" i="1" dirty="0" smtClean="0"/>
              <a:t>atmalıdırlar</a:t>
            </a:r>
            <a:r>
              <a:rPr lang="tr-TR" sz="1800" dirty="0" smtClean="0"/>
              <a:t>» (s. 18 ve 19).</a:t>
            </a:r>
            <a:endParaRPr lang="tr-TR" sz="1800" i="1" dirty="0" smtClean="0"/>
          </a:p>
          <a:p>
            <a:pPr lvl="1"/>
            <a:endParaRPr lang="tr-TR" sz="1800" dirty="0"/>
          </a:p>
          <a:p>
            <a:r>
              <a:rPr lang="tr-TR" sz="2000" b="1" dirty="0" smtClean="0"/>
              <a:t>Kürt tepkileri: </a:t>
            </a:r>
          </a:p>
          <a:p>
            <a:pPr marL="329184" lvl="1" indent="0">
              <a:buNone/>
            </a:pPr>
            <a:r>
              <a:rPr lang="tr-TR" sz="1800" dirty="0" smtClean="0"/>
              <a:t>1) TİP içinde mücadele: Doğulular grubu ve Doğu Mitingleri</a:t>
            </a:r>
          </a:p>
          <a:p>
            <a:pPr marL="329184" lvl="1" indent="0">
              <a:buNone/>
            </a:pPr>
            <a:endParaRPr lang="tr-TR" sz="1800" dirty="0" smtClean="0"/>
          </a:p>
          <a:p>
            <a:pPr marL="329184" lvl="1" indent="0">
              <a:buNone/>
            </a:pPr>
            <a:r>
              <a:rPr lang="tr-TR" sz="1800" dirty="0" smtClean="0"/>
              <a:t>2) Özerk mücadele: 1969 Devrimci Doğu Kültür Ocakları (DDKO)</a:t>
            </a:r>
          </a:p>
          <a:p>
            <a:pPr marL="329184" lvl="1" indent="0">
              <a:buNone/>
            </a:pPr>
            <a:r>
              <a:rPr lang="tr-TR" sz="1800" dirty="0"/>
              <a:t> </a:t>
            </a:r>
            <a:r>
              <a:rPr lang="tr-TR" sz="1800" dirty="0" smtClean="0"/>
              <a:t>      Mahkemede 27 kitap sayfası dil dersi:</a:t>
            </a:r>
          </a:p>
          <a:p>
            <a:pPr lvl="2"/>
            <a:r>
              <a:rPr lang="tr-TR" sz="1700" dirty="0" smtClean="0"/>
              <a:t>Türkçe ile Kürtçe farklıdır</a:t>
            </a:r>
          </a:p>
          <a:p>
            <a:pPr lvl="2"/>
            <a:r>
              <a:rPr lang="tr-TR" sz="1700" dirty="0" smtClean="0"/>
              <a:t>Kürtçeden Türkçeye çok kelime geçmiştir</a:t>
            </a:r>
          </a:p>
          <a:p>
            <a:pPr lvl="2"/>
            <a:r>
              <a:rPr lang="tr-TR" sz="1700" dirty="0" smtClean="0"/>
              <a:t>Kürtçe değil, Türkçe fakir bir dildir: «</a:t>
            </a:r>
            <a:r>
              <a:rPr lang="tr-TR" sz="1700" dirty="0" smtClean="0">
                <a:solidFill>
                  <a:srgbClr val="FF0000"/>
                </a:solidFill>
              </a:rPr>
              <a:t>Türkiye Cumhuriyeti Diyarbakır-Siirt İlleri Sıkıyönetim Komutanlığı Askerî Mahkemesi - Askerî Savcılığı. Diyarbakır Evrak </a:t>
            </a:r>
            <a:r>
              <a:rPr lang="tr-TR" sz="1700" dirty="0" err="1" smtClean="0">
                <a:solidFill>
                  <a:srgbClr val="FF0000"/>
                </a:solidFill>
              </a:rPr>
              <a:t>no</a:t>
            </a:r>
            <a:r>
              <a:rPr lang="tr-TR" sz="1700" dirty="0" smtClean="0">
                <a:solidFill>
                  <a:srgbClr val="FF0000"/>
                </a:solidFill>
              </a:rPr>
              <a:t>., Esas </a:t>
            </a:r>
            <a:r>
              <a:rPr lang="tr-TR" sz="1700" dirty="0" err="1" smtClean="0">
                <a:solidFill>
                  <a:srgbClr val="FF0000"/>
                </a:solidFill>
              </a:rPr>
              <a:t>no</a:t>
            </a:r>
            <a:r>
              <a:rPr lang="tr-TR" sz="1700" dirty="0" smtClean="0">
                <a:solidFill>
                  <a:srgbClr val="FF0000"/>
                </a:solidFill>
              </a:rPr>
              <a:t>., Karar </a:t>
            </a:r>
            <a:r>
              <a:rPr lang="tr-TR" sz="1700" dirty="0" err="1" smtClean="0">
                <a:solidFill>
                  <a:srgbClr val="FF0000"/>
                </a:solidFill>
              </a:rPr>
              <a:t>no</a:t>
            </a:r>
            <a:r>
              <a:rPr lang="tr-TR" sz="1700" dirty="0" smtClean="0"/>
              <a:t>.»      Bu antetteki 18 </a:t>
            </a:r>
            <a:r>
              <a:rPr lang="tr-TR" sz="1700" dirty="0"/>
              <a:t>k</a:t>
            </a:r>
            <a:r>
              <a:rPr lang="tr-TR" sz="1700" dirty="0" smtClean="0"/>
              <a:t>elimenin: 4’ü Türkçe, 8’i Arapça, 1’i Farsça, 1’i Kürtçe, 4’ü Fransızca. </a:t>
            </a:r>
          </a:p>
          <a:p>
            <a:pPr indent="0">
              <a:buNone/>
            </a:pPr>
            <a:r>
              <a:rPr lang="tr-TR" sz="1800" dirty="0"/>
              <a:t> </a:t>
            </a:r>
            <a:r>
              <a:rPr lang="tr-TR" sz="1800" dirty="0" smtClean="0"/>
              <a:t>     </a:t>
            </a:r>
          </a:p>
          <a:p>
            <a:pPr indent="0">
              <a:buNone/>
            </a:pPr>
            <a:r>
              <a:rPr lang="tr-TR" sz="1800" dirty="0" smtClean="0"/>
              <a:t>       3</a:t>
            </a:r>
            <a:r>
              <a:rPr lang="tr-TR" sz="1800" dirty="0"/>
              <a:t>)  Kürt </a:t>
            </a:r>
            <a:r>
              <a:rPr lang="tr-TR" sz="1800" dirty="0" smtClean="0"/>
              <a:t>yayınları: </a:t>
            </a:r>
            <a:r>
              <a:rPr lang="tr-TR" sz="1800" dirty="0"/>
              <a:t>1962’de </a:t>
            </a:r>
            <a:r>
              <a:rPr lang="tr-TR" sz="1800" i="1" dirty="0"/>
              <a:t>Dersim</a:t>
            </a:r>
            <a:r>
              <a:rPr lang="tr-TR" sz="1800" dirty="0"/>
              <a:t>, </a:t>
            </a:r>
            <a:r>
              <a:rPr lang="tr-TR" sz="1800" i="1" dirty="0"/>
              <a:t>Ağrı</a:t>
            </a:r>
            <a:r>
              <a:rPr lang="tr-TR" sz="1800" dirty="0"/>
              <a:t>, </a:t>
            </a:r>
            <a:r>
              <a:rPr lang="tr-TR" sz="1800" i="1" dirty="0"/>
              <a:t>Dicle-Fırat</a:t>
            </a:r>
            <a:r>
              <a:rPr lang="tr-TR" sz="1800" dirty="0"/>
              <a:t>, 1963’te </a:t>
            </a:r>
            <a:r>
              <a:rPr lang="tr-TR" sz="1800" i="1" dirty="0" err="1"/>
              <a:t>Keko</a:t>
            </a:r>
            <a:r>
              <a:rPr lang="tr-TR" sz="1800" dirty="0"/>
              <a:t>, </a:t>
            </a:r>
            <a:r>
              <a:rPr lang="tr-TR" sz="1800" i="1" dirty="0" err="1"/>
              <a:t>Deng</a:t>
            </a:r>
            <a:r>
              <a:rPr lang="tr-TR" sz="1800" dirty="0"/>
              <a:t>, </a:t>
            </a:r>
            <a:r>
              <a:rPr lang="tr-TR" sz="1800" i="1" dirty="0" err="1"/>
              <a:t>Roja</a:t>
            </a:r>
            <a:r>
              <a:rPr lang="tr-TR" sz="1800" i="1" dirty="0"/>
              <a:t> </a:t>
            </a:r>
            <a:r>
              <a:rPr lang="tr-TR" sz="1800" i="1" dirty="0" err="1" smtClean="0"/>
              <a:t>Newe</a:t>
            </a:r>
            <a:r>
              <a:rPr lang="tr-TR" sz="1800" i="1" dirty="0" smtClean="0"/>
              <a:t>, </a:t>
            </a:r>
            <a:r>
              <a:rPr lang="tr-TR" sz="1800" dirty="0" smtClean="0"/>
              <a:t>Kürtçe  </a:t>
            </a:r>
          </a:p>
          <a:p>
            <a:pPr indent="0">
              <a:buNone/>
            </a:pPr>
            <a:r>
              <a:rPr lang="tr-TR" sz="1800" dirty="0"/>
              <a:t> </a:t>
            </a:r>
            <a:r>
              <a:rPr lang="tr-TR" sz="1800" dirty="0" smtClean="0"/>
              <a:t>           alfabe (1968), Özgürlük Yolu (1975), </a:t>
            </a:r>
            <a:r>
              <a:rPr lang="tr-TR" sz="1800" dirty="0" err="1" smtClean="0">
                <a:solidFill>
                  <a:srgbClr val="FF0000"/>
                </a:solidFill>
              </a:rPr>
              <a:t>Rızgari</a:t>
            </a:r>
            <a:r>
              <a:rPr lang="tr-TR" sz="1800" dirty="0" smtClean="0"/>
              <a:t> (1976; İç-Dış Sömürge, Ezen-Ezilen Ulus </a:t>
            </a:r>
            <a:r>
              <a:rPr lang="tr-TR" sz="1800" dirty="0" err="1" smtClean="0"/>
              <a:t>Mill</a:t>
            </a:r>
            <a:r>
              <a:rPr lang="tr-TR" sz="1800" dirty="0" smtClean="0"/>
              <a:t>.)</a:t>
            </a:r>
          </a:p>
          <a:p>
            <a:pPr indent="0">
              <a:buNone/>
            </a:pPr>
            <a:r>
              <a:rPr lang="tr-TR" sz="1800" dirty="0" smtClean="0"/>
              <a:t>	</a:t>
            </a:r>
          </a:p>
          <a:p>
            <a:r>
              <a:rPr lang="tr-TR" sz="2000" b="1" dirty="0" smtClean="0"/>
              <a:t>Kürt tepkilerine resmî tepkiler</a:t>
            </a:r>
          </a:p>
          <a:p>
            <a:pPr lvl="1"/>
            <a:r>
              <a:rPr lang="tr-TR" sz="1800" dirty="0" smtClean="0"/>
              <a:t>Kürtler Türk’tür: 4 harf </a:t>
            </a:r>
          </a:p>
          <a:p>
            <a:pPr lvl="1"/>
            <a:r>
              <a:rPr lang="tr-TR" sz="1800" dirty="0" smtClean="0"/>
              <a:t>«</a:t>
            </a:r>
            <a:r>
              <a:rPr lang="tr-TR" sz="1800" i="1" dirty="0"/>
              <a:t>Anayasamız, soyut bir ırkçı görüş yerine birleştirici, ülkücü, ilerici bir milli ırkçılığı kabul etmiştir</a:t>
            </a:r>
            <a:r>
              <a:rPr lang="tr-TR" sz="1800" dirty="0" smtClean="0"/>
              <a:t>»</a:t>
            </a:r>
            <a:r>
              <a:rPr lang="tr-TR" sz="1900" dirty="0" smtClean="0">
                <a:solidFill>
                  <a:srgbClr val="FF0000"/>
                </a:solidFill>
              </a:rPr>
              <a:t>.</a:t>
            </a:r>
            <a:endParaRPr lang="tr-TR" sz="1900" dirty="0">
              <a:solidFill>
                <a:srgbClr val="FF0000"/>
              </a:solidFill>
            </a:endParaRPr>
          </a:p>
          <a:p>
            <a:pPr lvl="1"/>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13</a:t>
            </a:fld>
            <a:endParaRPr lang="tr-TR"/>
          </a:p>
        </p:txBody>
      </p:sp>
    </p:spTree>
    <p:extLst>
      <p:ext uri="{BB962C8B-B14F-4D97-AF65-F5344CB8AC3E}">
        <p14:creationId xmlns:p14="http://schemas.microsoft.com/office/powerpoint/2010/main" val="13232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 calcmode="lin" valueType="num">
                                      <p:cBhvr additive="base">
                                        <p:cTn id="6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xEl>
                                              <p:pRg st="16" end="16"/>
                                            </p:txEl>
                                          </p:spTgt>
                                        </p:tgtEl>
                                        <p:attrNameLst>
                                          <p:attrName>style.visibility</p:attrName>
                                        </p:attrNameLst>
                                      </p:cBhvr>
                                      <p:to>
                                        <p:strVal val="visible"/>
                                      </p:to>
                                    </p:set>
                                    <p:anim calcmode="lin" valueType="num">
                                      <p:cBhvr additive="base">
                                        <p:cTn id="6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anim calcmode="lin" valueType="num">
                                      <p:cBhvr additive="base">
                                        <p:cTn id="7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xEl>
                                              <p:pRg st="18" end="18"/>
                                            </p:txEl>
                                          </p:spTgt>
                                        </p:tgtEl>
                                        <p:attrNameLst>
                                          <p:attrName>style.visibility</p:attrName>
                                        </p:attrNameLst>
                                      </p:cBhvr>
                                      <p:to>
                                        <p:strVal val="visible"/>
                                      </p:to>
                                    </p:set>
                                    <p:anim calcmode="lin" valueType="num">
                                      <p:cBhvr additive="base">
                                        <p:cTn id="81"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692696"/>
          </a:xfrm>
        </p:spPr>
        <p:txBody>
          <a:bodyPr>
            <a:normAutofit/>
          </a:bodyPr>
          <a:lstStyle/>
          <a:p>
            <a:r>
              <a:rPr lang="tr-TR" sz="2800" dirty="0" smtClean="0"/>
              <a:t>12 Eylül Askerî Darbesi ve Dil</a:t>
            </a:r>
            <a:endParaRPr lang="tr-TR" sz="2800" dirty="0"/>
          </a:p>
        </p:txBody>
      </p:sp>
      <p:sp>
        <p:nvSpPr>
          <p:cNvPr id="3" name="İçerik Yer Tutucusu 2"/>
          <p:cNvSpPr>
            <a:spLocks noGrp="1"/>
          </p:cNvSpPr>
          <p:nvPr>
            <p:ph idx="1"/>
          </p:nvPr>
        </p:nvSpPr>
        <p:spPr>
          <a:xfrm>
            <a:off x="0" y="692696"/>
            <a:ext cx="9144000" cy="5976664"/>
          </a:xfrm>
        </p:spPr>
        <p:txBody>
          <a:bodyPr>
            <a:normAutofit fontScale="85000" lnSpcReduction="20000"/>
          </a:bodyPr>
          <a:lstStyle/>
          <a:p>
            <a:r>
              <a:rPr lang="tr-TR" sz="2000" b="1" dirty="0" smtClean="0"/>
              <a:t>Ortam</a:t>
            </a:r>
            <a:r>
              <a:rPr lang="tr-TR" sz="2000" dirty="0" smtClean="0"/>
              <a:t>: Gözaltına alınanlar: </a:t>
            </a:r>
            <a:r>
              <a:rPr lang="tr-TR" sz="2000" dirty="0"/>
              <a:t>650.000; </a:t>
            </a:r>
            <a:r>
              <a:rPr lang="tr-TR" sz="2000" dirty="0" smtClean="0"/>
              <a:t>işkenceden ölenler: 171; cezaevinde intihar edenler: 43; </a:t>
            </a:r>
            <a:r>
              <a:rPr lang="tr-TR" sz="2000" dirty="0"/>
              <a:t>i</a:t>
            </a:r>
            <a:r>
              <a:rPr lang="tr-TR" sz="2000" dirty="0" smtClean="0"/>
              <a:t>dam </a:t>
            </a:r>
            <a:r>
              <a:rPr lang="tr-TR" sz="2000" dirty="0"/>
              <a:t>e</a:t>
            </a:r>
            <a:r>
              <a:rPr lang="tr-TR" sz="2000" dirty="0" smtClean="0"/>
              <a:t>dilenler: 50; imha edilen gazete-dergi: 39 ton. </a:t>
            </a:r>
          </a:p>
          <a:p>
            <a:pPr indent="0">
              <a:buNone/>
            </a:pPr>
            <a:endParaRPr lang="tr-TR" sz="2000" dirty="0" smtClean="0"/>
          </a:p>
          <a:p>
            <a:r>
              <a:rPr lang="tr-TR" sz="2000" b="1" dirty="0" smtClean="0"/>
              <a:t>1982 Anayasası</a:t>
            </a:r>
          </a:p>
          <a:p>
            <a:pPr lvl="1"/>
            <a:r>
              <a:rPr lang="tr-TR" sz="2000" dirty="0" smtClean="0"/>
              <a:t>Md. 3/1: «[Türkiye Devletinin] Dili Türkçedir»</a:t>
            </a:r>
          </a:p>
          <a:p>
            <a:pPr lvl="1"/>
            <a:r>
              <a:rPr lang="tr-TR" sz="2000" dirty="0" smtClean="0"/>
              <a:t>Md. 26: «</a:t>
            </a:r>
            <a:r>
              <a:rPr lang="tr-TR" sz="2000" i="1" dirty="0" smtClean="0"/>
              <a:t>Düşüncelerin açıklanmasında ve yayınlanmasında kanunla yasaklanmış olan herhangi bir dil kullanılamaz</a:t>
            </a:r>
            <a:r>
              <a:rPr lang="tr-TR" sz="2000" dirty="0" smtClean="0"/>
              <a:t>»</a:t>
            </a:r>
          </a:p>
          <a:p>
            <a:pPr lvl="1"/>
            <a:r>
              <a:rPr lang="tr-TR" sz="2000" dirty="0" smtClean="0"/>
              <a:t>Md. 42: «(…) </a:t>
            </a:r>
            <a:r>
              <a:rPr lang="tr-TR" sz="2000" i="1" dirty="0" smtClean="0"/>
              <a:t>Türkçeden başka hiçbir dil eğitim ve öğretim kurumlarında Türk vatandaşlarına anadilleri olarak okutulamaz ve öğretilemez»</a:t>
            </a:r>
          </a:p>
          <a:p>
            <a:pPr lvl="1"/>
            <a:r>
              <a:rPr lang="tr-TR" sz="2000" dirty="0" smtClean="0"/>
              <a:t>Md. 66/1: «</a:t>
            </a:r>
            <a:r>
              <a:rPr lang="tr-TR" sz="2000" i="1" dirty="0" smtClean="0"/>
              <a:t>Türk devletine vatandaşlık bağı ile bağlı herkes Türk’tür</a:t>
            </a:r>
            <a:r>
              <a:rPr lang="tr-TR" sz="2000" dirty="0" smtClean="0"/>
              <a:t>»</a:t>
            </a:r>
          </a:p>
          <a:p>
            <a:r>
              <a:rPr lang="tr-TR" sz="2000" b="1" dirty="0" smtClean="0"/>
              <a:t>Siyasi Partiler Kanunu: </a:t>
            </a:r>
          </a:p>
          <a:p>
            <a:pPr lvl="1"/>
            <a:r>
              <a:rPr lang="tr-TR" sz="2000" dirty="0" smtClean="0"/>
              <a:t>Md. 43/3: «(…)</a:t>
            </a:r>
            <a:r>
              <a:rPr lang="tr-TR" sz="2000" i="1" dirty="0" smtClean="0"/>
              <a:t> Aday adayları Türkçeden başka dil ve yazı kullanamazlar»</a:t>
            </a:r>
          </a:p>
          <a:p>
            <a:pPr lvl="1"/>
            <a:r>
              <a:rPr lang="tr-TR" sz="2000" dirty="0" smtClean="0"/>
              <a:t>Md. 81: «[Siyasi partiler, faaliyetlerinde] </a:t>
            </a:r>
            <a:r>
              <a:rPr lang="tr-TR" sz="2000" i="1" dirty="0" smtClean="0"/>
              <a:t>Türkçeden başka dil kullanamazlar» </a:t>
            </a:r>
          </a:p>
          <a:p>
            <a:r>
              <a:rPr lang="tr-TR" sz="2000" b="1" dirty="0" smtClean="0"/>
              <a:t>Seçim Kanunu</a:t>
            </a:r>
          </a:p>
          <a:p>
            <a:pPr lvl="1"/>
            <a:r>
              <a:rPr lang="tr-TR" sz="2000" dirty="0"/>
              <a:t>Md. </a:t>
            </a:r>
            <a:r>
              <a:rPr lang="tr-TR" sz="2000" dirty="0" smtClean="0"/>
              <a:t>58: «(…) </a:t>
            </a:r>
            <a:r>
              <a:rPr lang="tr-TR" sz="2000" i="1" dirty="0" smtClean="0"/>
              <a:t>seçim propagandalarında Türkçeden </a:t>
            </a:r>
            <a:r>
              <a:rPr lang="tr-TR" sz="2000" i="1" dirty="0"/>
              <a:t>başka dil ve yazı kullanılması </a:t>
            </a:r>
            <a:r>
              <a:rPr lang="tr-TR" sz="2000" i="1" dirty="0" smtClean="0"/>
              <a:t>yasaktır</a:t>
            </a:r>
            <a:r>
              <a:rPr lang="tr-TR" sz="2000" dirty="0" smtClean="0"/>
              <a:t>»</a:t>
            </a:r>
          </a:p>
          <a:p>
            <a:r>
              <a:rPr lang="tr-TR" sz="2000" b="1" dirty="0" smtClean="0"/>
              <a:t>Dernekler Kanunu:</a:t>
            </a:r>
          </a:p>
          <a:p>
            <a:pPr lvl="1"/>
            <a:r>
              <a:rPr lang="tr-TR" sz="2000" dirty="0" smtClean="0"/>
              <a:t>Md. 5: «[…) </a:t>
            </a:r>
            <a:r>
              <a:rPr lang="tr-TR" sz="2000" i="1" dirty="0" smtClean="0"/>
              <a:t>dil farklılığına dayanarak azınlıklar bulunduğunu ileri sürmek veya Türk Dilinden veya kültüründen ayrı dil ve kültürleri korumak, geliştirmek ve yaymak suretiyle azınlık  yaratmak </a:t>
            </a:r>
            <a:r>
              <a:rPr lang="tr-TR" sz="2000" dirty="0" smtClean="0"/>
              <a:t>(…)</a:t>
            </a:r>
            <a:r>
              <a:rPr lang="tr-TR" sz="2000" i="1" dirty="0" smtClean="0"/>
              <a:t> amacıyla dernek kurmak yasaktır</a:t>
            </a:r>
            <a:r>
              <a:rPr lang="tr-TR" sz="2000" dirty="0" smtClean="0"/>
              <a:t>’</a:t>
            </a:r>
          </a:p>
          <a:p>
            <a:r>
              <a:rPr lang="tr-TR" sz="2000" b="1" dirty="0" smtClean="0"/>
              <a:t>Nüfus Kanunu:</a:t>
            </a:r>
          </a:p>
          <a:p>
            <a:pPr lvl="1"/>
            <a:r>
              <a:rPr lang="tr-TR" sz="2000" dirty="0" smtClean="0"/>
              <a:t>Md. 16: «</a:t>
            </a:r>
            <a:r>
              <a:rPr lang="tr-TR" sz="2000" i="1" dirty="0" smtClean="0"/>
              <a:t>Çocuğun adını ana ve babası koyar. Ancak, milli kültürümüze </a:t>
            </a:r>
            <a:r>
              <a:rPr lang="tr-TR" sz="2000" dirty="0" smtClean="0"/>
              <a:t>(…)</a:t>
            </a:r>
            <a:r>
              <a:rPr lang="tr-TR" sz="2000" i="1" dirty="0" smtClean="0"/>
              <a:t> uygun düşmeyen </a:t>
            </a:r>
            <a:r>
              <a:rPr lang="tr-TR" sz="2000" dirty="0" smtClean="0"/>
              <a:t>(…)</a:t>
            </a:r>
            <a:r>
              <a:rPr lang="tr-TR" sz="2000" i="1" dirty="0" smtClean="0"/>
              <a:t> adlar konulamaz»</a:t>
            </a:r>
            <a:r>
              <a:rPr lang="tr-TR" sz="2000" b="1" dirty="0">
                <a:solidFill>
                  <a:srgbClr val="FF0000"/>
                </a:solidFill>
              </a:rPr>
              <a:t> </a:t>
            </a:r>
            <a:endParaRPr lang="tr-TR" sz="2000" b="1" dirty="0" smtClean="0">
              <a:solidFill>
                <a:srgbClr val="FF0000"/>
              </a:solidFill>
            </a:endParaRPr>
          </a:p>
          <a:p>
            <a:endParaRPr lang="tr-TR" sz="2000" b="1" dirty="0" smtClean="0">
              <a:solidFill>
                <a:srgbClr val="FF0000"/>
              </a:solidFill>
            </a:endParaRPr>
          </a:p>
          <a:p>
            <a:r>
              <a:rPr lang="tr-TR" sz="2000" b="1" dirty="0" smtClean="0">
                <a:solidFill>
                  <a:srgbClr val="FF0000"/>
                </a:solidFill>
              </a:rPr>
              <a:t>Türkçeden </a:t>
            </a:r>
            <a:r>
              <a:rPr lang="tr-TR" sz="2000" b="1" dirty="0">
                <a:solidFill>
                  <a:srgbClr val="FF0000"/>
                </a:solidFill>
              </a:rPr>
              <a:t>Başka Dillerde Yapılacak Yayınlar Hakkında Kanun (</a:t>
            </a:r>
            <a:r>
              <a:rPr lang="tr-TR" sz="2000" b="1" dirty="0" err="1">
                <a:solidFill>
                  <a:srgbClr val="FF0000"/>
                </a:solidFill>
              </a:rPr>
              <a:t>no</a:t>
            </a:r>
            <a:r>
              <a:rPr lang="tr-TR" sz="2000" b="1" dirty="0">
                <a:solidFill>
                  <a:srgbClr val="FF0000"/>
                </a:solidFill>
              </a:rPr>
              <a:t>. 2932)</a:t>
            </a:r>
          </a:p>
          <a:p>
            <a:pPr lvl="1"/>
            <a:r>
              <a:rPr lang="tr-TR" sz="2000" dirty="0">
                <a:solidFill>
                  <a:srgbClr val="FF0000"/>
                </a:solidFill>
              </a:rPr>
              <a:t>Md. 2: «</a:t>
            </a:r>
            <a:r>
              <a:rPr lang="tr-TR" sz="2000" i="1" dirty="0">
                <a:solidFill>
                  <a:srgbClr val="FF0000"/>
                </a:solidFill>
              </a:rPr>
              <a:t>Türk Devleti tarafından tanınmış bulunan devletlerin birinci resmî dilleri dışındaki herhangi bir dille düşüncelerin açıklanması, yayılması ve yayınlanması yasaktır</a:t>
            </a:r>
            <a:r>
              <a:rPr lang="tr-TR" sz="2000" dirty="0">
                <a:solidFill>
                  <a:srgbClr val="FF0000"/>
                </a:solidFill>
              </a:rPr>
              <a:t>» </a:t>
            </a:r>
          </a:p>
          <a:p>
            <a:pPr lvl="1"/>
            <a:r>
              <a:rPr lang="tr-TR" sz="2000" dirty="0">
                <a:solidFill>
                  <a:srgbClr val="FF0000"/>
                </a:solidFill>
              </a:rPr>
              <a:t>Md. 3: «</a:t>
            </a:r>
            <a:r>
              <a:rPr lang="tr-TR" sz="2000" i="1" dirty="0">
                <a:solidFill>
                  <a:srgbClr val="FF0000"/>
                </a:solidFill>
              </a:rPr>
              <a:t>Türk vatandaşlarının anadili Türkçedir</a:t>
            </a:r>
            <a:r>
              <a:rPr lang="tr-TR" sz="2000" dirty="0" smtClean="0">
                <a:solidFill>
                  <a:srgbClr val="FF0000"/>
                </a:solidFill>
              </a:rPr>
              <a:t>» .</a:t>
            </a:r>
            <a:endParaRPr lang="tr-TR" sz="2000" dirty="0">
              <a:solidFill>
                <a:srgbClr val="FF0000"/>
              </a:solidFill>
            </a:endParaRPr>
          </a:p>
          <a:p>
            <a:pPr lvl="1"/>
            <a:endParaRPr lang="tr-TR" sz="2000" dirty="0" smtClean="0"/>
          </a:p>
        </p:txBody>
      </p:sp>
      <p:sp>
        <p:nvSpPr>
          <p:cNvPr id="4" name="Altbilgi Yer Tutucusu 3"/>
          <p:cNvSpPr>
            <a:spLocks noGrp="1"/>
          </p:cNvSpPr>
          <p:nvPr>
            <p:ph type="ftr" sz="quarter" idx="11"/>
          </p:nvPr>
        </p:nvSpPr>
        <p:spPr>
          <a:xfrm>
            <a:off x="3203848" y="6381750"/>
            <a:ext cx="2895600" cy="476250"/>
          </a:xfrm>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14</a:t>
            </a:fld>
            <a:endParaRPr lang="tr-TR"/>
          </a:p>
        </p:txBody>
      </p:sp>
    </p:spTree>
    <p:extLst>
      <p:ext uri="{BB962C8B-B14F-4D97-AF65-F5344CB8AC3E}">
        <p14:creationId xmlns:p14="http://schemas.microsoft.com/office/powerpoint/2010/main" val="29858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 calcmode="lin" valueType="num">
                                      <p:cBhvr additive="base">
                                        <p:cTn id="5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 calcmode="lin" valueType="num">
                                      <p:cBhvr additive="base">
                                        <p:cTn id="6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5" end="15"/>
                                            </p:txEl>
                                          </p:spTgt>
                                        </p:tgtEl>
                                        <p:attrNameLst>
                                          <p:attrName>style.visibility</p:attrName>
                                        </p:attrNameLst>
                                      </p:cBhvr>
                                      <p:to>
                                        <p:strVal val="visible"/>
                                      </p:to>
                                    </p:set>
                                    <p:anim calcmode="lin" valueType="num">
                                      <p:cBhvr additive="base">
                                        <p:cTn id="6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7" end="17"/>
                                            </p:txEl>
                                          </p:spTgt>
                                        </p:tgtEl>
                                        <p:attrNameLst>
                                          <p:attrName>style.visibility</p:attrName>
                                        </p:attrNameLst>
                                      </p:cBhvr>
                                      <p:to>
                                        <p:strVal val="visible"/>
                                      </p:to>
                                    </p:set>
                                    <p:anim calcmode="lin" valueType="num">
                                      <p:cBhvr additive="base">
                                        <p:cTn id="71"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8" end="18"/>
                                            </p:txEl>
                                          </p:spTgt>
                                        </p:tgtEl>
                                        <p:attrNameLst>
                                          <p:attrName>style.visibility</p:attrName>
                                        </p:attrNameLst>
                                      </p:cBhvr>
                                      <p:to>
                                        <p:strVal val="visible"/>
                                      </p:to>
                                    </p:set>
                                    <p:anim calcmode="lin" valueType="num">
                                      <p:cBhvr additive="base">
                                        <p:cTn id="75"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9" end="19"/>
                                            </p:txEl>
                                          </p:spTgt>
                                        </p:tgtEl>
                                        <p:attrNameLst>
                                          <p:attrName>style.visibility</p:attrName>
                                        </p:attrNameLst>
                                      </p:cBhvr>
                                      <p:to>
                                        <p:strVal val="visible"/>
                                      </p:to>
                                    </p:set>
                                    <p:anim calcmode="lin" valueType="num">
                                      <p:cBhvr additive="base">
                                        <p:cTn id="79"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04800"/>
            <a:ext cx="8229600" cy="747936"/>
          </a:xfrm>
        </p:spPr>
        <p:txBody>
          <a:bodyPr>
            <a:normAutofit fontScale="90000"/>
          </a:bodyPr>
          <a:lstStyle/>
          <a:p>
            <a:r>
              <a:rPr lang="tr-TR" sz="2500" dirty="0" smtClean="0"/>
              <a:t>12 Eylül’de Askerî Cezaevinin </a:t>
            </a:r>
            <a:r>
              <a:rPr lang="tr-TR" sz="2500" dirty="0" smtClean="0"/>
              <a:t>Girişi</a:t>
            </a:r>
            <a:br>
              <a:rPr lang="tr-TR" sz="2500" dirty="0" smtClean="0"/>
            </a:br>
            <a:r>
              <a:rPr lang="tr-TR" sz="1200" dirty="0" smtClean="0"/>
              <a:t>(Sosyalizm ve Toplumsal Mücadeleler Ansiklopedisi – İletişim Yayınları)</a:t>
            </a:r>
            <a:r>
              <a:rPr lang="tr-TR" sz="2500" dirty="0" smtClean="0"/>
              <a:t/>
            </a:r>
            <a:br>
              <a:rPr lang="tr-TR" sz="2500" dirty="0" smtClean="0"/>
            </a:br>
            <a:r>
              <a:rPr lang="tr-TR" sz="2500" dirty="0" smtClean="0"/>
              <a:t> </a:t>
            </a:r>
            <a:endParaRPr lang="tr-TR" sz="2500" dirty="0"/>
          </a:p>
        </p:txBody>
      </p:sp>
      <p:sp>
        <p:nvSpPr>
          <p:cNvPr id="3" name="İçerik Yer Tutucusu 2"/>
          <p:cNvSpPr>
            <a:spLocks noGrp="1"/>
          </p:cNvSpPr>
          <p:nvPr>
            <p:ph idx="1"/>
          </p:nvPr>
        </p:nvSpPr>
        <p:spPr/>
        <p:txBody>
          <a:bodyPr/>
          <a:lstStyle/>
          <a:p>
            <a:endParaRPr lang="tr-TR"/>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15</a:t>
            </a:fld>
            <a:endParaRPr lang="tr-TR"/>
          </a:p>
        </p:txBody>
      </p:sp>
      <p:pic>
        <p:nvPicPr>
          <p:cNvPr id="1026" name="Picture 2" descr="C:\Users\Baskın\AppData\Local\Microsoft\Windows\Temporary Internet Files\Content.Outlook\S1XC2OOZ\80-90 eylul hapisane (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917" y="1196752"/>
            <a:ext cx="7031930" cy="509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757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9144000" cy="908720"/>
          </a:xfrm>
        </p:spPr>
        <p:txBody>
          <a:bodyPr>
            <a:normAutofit/>
          </a:bodyPr>
          <a:lstStyle/>
          <a:p>
            <a:r>
              <a:rPr lang="tr-TR" sz="2500" dirty="0"/>
              <a:t>12 Eylül’de Diyarbakır 5 </a:t>
            </a:r>
            <a:r>
              <a:rPr lang="tr-TR" sz="2500" dirty="0" err="1"/>
              <a:t>no’lu</a:t>
            </a:r>
            <a:r>
              <a:rPr lang="tr-TR" sz="2500" dirty="0"/>
              <a:t> Askerî Cezaevi </a:t>
            </a:r>
            <a:r>
              <a:rPr lang="tr-TR" sz="2500" dirty="0" smtClean="0"/>
              <a:t>Duvarında </a:t>
            </a:r>
            <a:r>
              <a:rPr lang="tr-TR" sz="2500" dirty="0"/>
              <a:t>Dil Sloganı</a:t>
            </a:r>
            <a:br>
              <a:rPr lang="tr-TR" sz="2500" dirty="0"/>
            </a:br>
            <a:r>
              <a:rPr lang="tr-TR" sz="1200" dirty="0"/>
              <a:t>http://www.kirilmanoktasi.com.tr/Detay.aspx?c=10&amp;i=1550</a:t>
            </a:r>
          </a:p>
        </p:txBody>
      </p:sp>
      <p:sp>
        <p:nvSpPr>
          <p:cNvPr id="3" name="İçerik Yer Tutucusu 2"/>
          <p:cNvSpPr>
            <a:spLocks noGrp="1"/>
          </p:cNvSpPr>
          <p:nvPr>
            <p:ph idx="1"/>
          </p:nvPr>
        </p:nvSpPr>
        <p:spPr/>
        <p:txBody>
          <a:bodyPr/>
          <a:lstStyle/>
          <a:p>
            <a:endParaRPr lang="tr-TR"/>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16</a:t>
            </a:fld>
            <a:endParaRPr lang="tr-TR"/>
          </a:p>
        </p:txBody>
      </p:sp>
      <p:pic>
        <p:nvPicPr>
          <p:cNvPr id="1026" name="Picture 2" descr="http://www.kirilmanoktasi.com.tr/Resim/site/diyarbakirc3f4d5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640960"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35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764704"/>
          </a:xfrm>
        </p:spPr>
        <p:txBody>
          <a:bodyPr>
            <a:normAutofit/>
          </a:bodyPr>
          <a:lstStyle/>
          <a:p>
            <a:r>
              <a:rPr lang="tr-TR" sz="2500" dirty="0" smtClean="0"/>
              <a:t>Kürt Meselesinden Kapatılan Partiler</a:t>
            </a:r>
            <a:endParaRPr lang="tr-TR" sz="2500" dirty="0"/>
          </a:p>
        </p:txBody>
      </p:sp>
      <p:sp>
        <p:nvSpPr>
          <p:cNvPr id="3" name="İçerik Yer Tutucusu 2"/>
          <p:cNvSpPr>
            <a:spLocks noGrp="1"/>
          </p:cNvSpPr>
          <p:nvPr>
            <p:ph idx="1"/>
          </p:nvPr>
        </p:nvSpPr>
        <p:spPr>
          <a:xfrm>
            <a:off x="0" y="908720"/>
            <a:ext cx="9144000" cy="5217443"/>
          </a:xfrm>
        </p:spPr>
        <p:txBody>
          <a:bodyPr>
            <a:normAutofit/>
          </a:bodyPr>
          <a:lstStyle/>
          <a:p>
            <a:r>
              <a:rPr lang="tr-TR" sz="2200" b="1" dirty="0" smtClean="0"/>
              <a:t>Hukuki gerekçeler:</a:t>
            </a:r>
          </a:p>
          <a:p>
            <a:pPr lvl="1"/>
            <a:r>
              <a:rPr lang="tr-TR" sz="1800" dirty="0" smtClean="0"/>
              <a:t>«Devletin ülkesi ve milletiyle bölünmez bütünlüğünü bölmek»</a:t>
            </a:r>
          </a:p>
          <a:p>
            <a:pPr lvl="1"/>
            <a:r>
              <a:rPr lang="tr-TR" sz="1800" dirty="0" smtClean="0"/>
              <a:t>«Ülkede azınlıklar bulunduğunu ileri sürmek, azınlık yaratarak millet bütünlüğünün bozulmasını amaçlamak»</a:t>
            </a:r>
          </a:p>
          <a:p>
            <a:pPr lvl="1"/>
            <a:r>
              <a:rPr lang="tr-TR" sz="1800" dirty="0" smtClean="0"/>
              <a:t>«Partiyi bölge ve ırk esasına dayandırmak»</a:t>
            </a:r>
          </a:p>
          <a:p>
            <a:r>
              <a:rPr lang="tr-TR" sz="2200" b="1" dirty="0" smtClean="0"/>
              <a:t>Partiler</a:t>
            </a:r>
          </a:p>
          <a:p>
            <a:pPr lvl="1"/>
            <a:r>
              <a:rPr lang="tr-TR" sz="1800" dirty="0" smtClean="0"/>
              <a:t>Türkiye İşçi Partisi (TİP) (1971) (-)</a:t>
            </a:r>
          </a:p>
          <a:p>
            <a:pPr lvl="1"/>
            <a:r>
              <a:rPr lang="tr-TR" sz="1800" dirty="0" smtClean="0"/>
              <a:t>Türkiye Emekçi Partisi (TEP) (1980) (-)</a:t>
            </a:r>
          </a:p>
          <a:p>
            <a:pPr lvl="1"/>
            <a:r>
              <a:rPr lang="tr-TR" sz="1800" dirty="0" smtClean="0"/>
              <a:t>Türkiye Birleşik Komünist Partisi (TBKP) (1990-1991) (</a:t>
            </a:r>
            <a:r>
              <a:rPr lang="tr-TR" sz="1800" dirty="0" smtClean="0">
                <a:solidFill>
                  <a:srgbClr val="FF0000"/>
                </a:solidFill>
              </a:rPr>
              <a:t>AİHM</a:t>
            </a:r>
            <a:r>
              <a:rPr lang="tr-TR" sz="1800" dirty="0" smtClean="0"/>
              <a:t>, 1998)</a:t>
            </a:r>
          </a:p>
          <a:p>
            <a:pPr lvl="1"/>
            <a:r>
              <a:rPr lang="tr-TR" sz="1800" dirty="0" smtClean="0"/>
              <a:t>Sosyalist Parti (SP) (1992) (</a:t>
            </a:r>
            <a:r>
              <a:rPr lang="tr-TR" sz="1800" dirty="0" smtClean="0">
                <a:solidFill>
                  <a:srgbClr val="FF0000"/>
                </a:solidFill>
              </a:rPr>
              <a:t>AİHM</a:t>
            </a:r>
            <a:r>
              <a:rPr lang="tr-TR" sz="1800" dirty="0" smtClean="0"/>
              <a:t>, 1998)</a:t>
            </a:r>
          </a:p>
          <a:p>
            <a:pPr lvl="1"/>
            <a:r>
              <a:rPr lang="tr-TR" sz="1800" dirty="0" smtClean="0"/>
              <a:t>Halkın Emek Partisi (HEP) (1990-1993) (</a:t>
            </a:r>
            <a:r>
              <a:rPr lang="tr-TR" sz="1800" dirty="0" smtClean="0">
                <a:solidFill>
                  <a:srgbClr val="FF0000"/>
                </a:solidFill>
              </a:rPr>
              <a:t>AİHM</a:t>
            </a:r>
            <a:r>
              <a:rPr lang="tr-TR" sz="1800" dirty="0" smtClean="0"/>
              <a:t>, 2002)</a:t>
            </a:r>
          </a:p>
          <a:p>
            <a:pPr lvl="1"/>
            <a:r>
              <a:rPr lang="tr-TR" sz="1800" dirty="0" smtClean="0"/>
              <a:t>Özgürlük ve Demokrasi Partisi (ÖZDEP) (1992-1993) (</a:t>
            </a:r>
            <a:r>
              <a:rPr lang="tr-TR" sz="1800" dirty="0" smtClean="0">
                <a:solidFill>
                  <a:srgbClr val="FF0000"/>
                </a:solidFill>
              </a:rPr>
              <a:t>AİHM</a:t>
            </a:r>
            <a:r>
              <a:rPr lang="tr-TR" sz="1800" dirty="0" smtClean="0"/>
              <a:t>, 1999)</a:t>
            </a:r>
          </a:p>
          <a:p>
            <a:pPr lvl="1"/>
            <a:r>
              <a:rPr lang="tr-TR" sz="1800" dirty="0"/>
              <a:t>Sosyalist </a:t>
            </a:r>
            <a:r>
              <a:rPr lang="tr-TR" sz="1800" dirty="0" smtClean="0"/>
              <a:t>Türkiye Partisi (</a:t>
            </a:r>
            <a:r>
              <a:rPr lang="tr-TR" sz="1800" dirty="0"/>
              <a:t>S</a:t>
            </a:r>
            <a:r>
              <a:rPr lang="tr-TR" sz="1800" dirty="0" smtClean="0"/>
              <a:t>TP) (1992-1993) (</a:t>
            </a:r>
            <a:r>
              <a:rPr lang="tr-TR" sz="1800" dirty="0" smtClean="0">
                <a:solidFill>
                  <a:srgbClr val="FF0000"/>
                </a:solidFill>
              </a:rPr>
              <a:t>AİHM</a:t>
            </a:r>
            <a:r>
              <a:rPr lang="tr-TR" sz="1800" dirty="0" smtClean="0"/>
              <a:t>, 2003)</a:t>
            </a:r>
          </a:p>
          <a:p>
            <a:pPr lvl="1"/>
            <a:r>
              <a:rPr lang="tr-TR" sz="1800" dirty="0" smtClean="0"/>
              <a:t>Demokrasi Partisi (DEP) (1993-1994) (</a:t>
            </a:r>
            <a:r>
              <a:rPr lang="tr-TR" sz="1800" dirty="0" smtClean="0">
                <a:solidFill>
                  <a:srgbClr val="FF0000"/>
                </a:solidFill>
              </a:rPr>
              <a:t>AİHM</a:t>
            </a:r>
            <a:r>
              <a:rPr lang="tr-TR" sz="1800" dirty="0" smtClean="0"/>
              <a:t>, 2002)</a:t>
            </a:r>
          </a:p>
          <a:p>
            <a:pPr lvl="1"/>
            <a:r>
              <a:rPr lang="tr-TR" sz="1800" dirty="0" smtClean="0"/>
              <a:t>Emek Partisi (EMEP) (1996-1997) (</a:t>
            </a:r>
            <a:r>
              <a:rPr lang="tr-TR" sz="1800" dirty="0" smtClean="0">
                <a:solidFill>
                  <a:srgbClr val="FF0000"/>
                </a:solidFill>
              </a:rPr>
              <a:t>AİHM</a:t>
            </a:r>
            <a:r>
              <a:rPr lang="tr-TR" sz="1800" dirty="0" smtClean="0"/>
              <a:t>, 2005)</a:t>
            </a:r>
          </a:p>
          <a:p>
            <a:pPr lvl="1"/>
            <a:r>
              <a:rPr lang="tr-TR" sz="1800" dirty="0" smtClean="0"/>
              <a:t>Demokratik Kitle Partisi (DKP) (1997-1999) (</a:t>
            </a:r>
            <a:r>
              <a:rPr lang="tr-TR" sz="1800" dirty="0" smtClean="0">
                <a:solidFill>
                  <a:srgbClr val="FF0000"/>
                </a:solidFill>
              </a:rPr>
              <a:t>AİHM</a:t>
            </a:r>
            <a:r>
              <a:rPr lang="tr-TR" sz="1800" dirty="0" smtClean="0"/>
              <a:t>, 2007)</a:t>
            </a:r>
          </a:p>
          <a:p>
            <a:pPr lvl="1"/>
            <a:r>
              <a:rPr lang="tr-TR" sz="1800" dirty="0" smtClean="0"/>
              <a:t>Halkın Demokrasi Partisi  (HADEP) (1994-2003) (</a:t>
            </a:r>
            <a:r>
              <a:rPr lang="tr-TR" sz="1800" dirty="0" smtClean="0">
                <a:solidFill>
                  <a:srgbClr val="FF0000"/>
                </a:solidFill>
              </a:rPr>
              <a:t>AİHM</a:t>
            </a:r>
            <a:r>
              <a:rPr lang="tr-TR" sz="1800" dirty="0" smtClean="0"/>
              <a:t>, 2010)</a:t>
            </a:r>
          </a:p>
          <a:p>
            <a:pPr lvl="1"/>
            <a:r>
              <a:rPr lang="tr-TR" sz="1800" dirty="0" smtClean="0"/>
              <a:t>12) Demokratik Toplum Partisi (DTP) (2005-2009) (AİHM’de)</a:t>
            </a:r>
            <a:r>
              <a:rPr lang="tr-TR" sz="1800" dirty="0" smtClean="0">
                <a:solidFill>
                  <a:srgbClr val="FF0000"/>
                </a:solidFill>
              </a:rPr>
              <a:t>.</a:t>
            </a:r>
            <a:endParaRPr lang="tr-TR" sz="1800" dirty="0">
              <a:solidFill>
                <a:srgbClr val="FF0000"/>
              </a:solidFill>
            </a:endParaRPr>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17</a:t>
            </a:fld>
            <a:endParaRPr lang="tr-TR"/>
          </a:p>
        </p:txBody>
      </p:sp>
    </p:spTree>
    <p:extLst>
      <p:ext uri="{BB962C8B-B14F-4D97-AF65-F5344CB8AC3E}">
        <p14:creationId xmlns:p14="http://schemas.microsoft.com/office/powerpoint/2010/main" val="68796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additive="base">
                                        <p:cTn id="6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 calcmode="lin" valueType="num">
                                      <p:cBhvr additive="base">
                                        <p:cTn id="6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14" end="14"/>
                                            </p:txEl>
                                          </p:spTgt>
                                        </p:tgtEl>
                                        <p:attrNameLst>
                                          <p:attrName>style.visibility</p:attrName>
                                        </p:attrNameLst>
                                      </p:cBhvr>
                                      <p:to>
                                        <p:strVal val="visible"/>
                                      </p:to>
                                    </p:set>
                                    <p:anim calcmode="lin" valueType="num">
                                      <p:cBhvr additive="base">
                                        <p:cTn id="7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5" end="15"/>
                                            </p:txEl>
                                          </p:spTgt>
                                        </p:tgtEl>
                                        <p:attrNameLst>
                                          <p:attrName>style.visibility</p:attrName>
                                        </p:attrNameLst>
                                      </p:cBhvr>
                                      <p:to>
                                        <p:strVal val="visible"/>
                                      </p:to>
                                    </p:set>
                                    <p:anim calcmode="lin" valueType="num">
                                      <p:cBhvr additive="base">
                                        <p:cTn id="7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6" end="16"/>
                                            </p:txEl>
                                          </p:spTgt>
                                        </p:tgtEl>
                                        <p:attrNameLst>
                                          <p:attrName>style.visibility</p:attrName>
                                        </p:attrNameLst>
                                      </p:cBhvr>
                                      <p:to>
                                        <p:strVal val="visible"/>
                                      </p:to>
                                    </p:set>
                                    <p:anim calcmode="lin" valueType="num">
                                      <p:cBhvr additive="base">
                                        <p:cTn id="7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4624"/>
            <a:ext cx="8712968" cy="1080120"/>
          </a:xfrm>
        </p:spPr>
        <p:txBody>
          <a:bodyPr>
            <a:normAutofit fontScale="90000"/>
          </a:bodyPr>
          <a:lstStyle/>
          <a:p>
            <a:r>
              <a:rPr lang="tr-TR" sz="2500" dirty="0" smtClean="0"/>
              <a:t>Toplumsal Hayatta Kürtçe Kısıtlamaları ve Uluslararası Hukuk İhlali:</a:t>
            </a:r>
            <a:br>
              <a:rPr lang="tr-TR" sz="2500" dirty="0" smtClean="0"/>
            </a:br>
            <a:r>
              <a:rPr lang="tr-TR" sz="2500" dirty="0" smtClean="0"/>
              <a:t>Lozan Barış Antlaşması Md. 39/4</a:t>
            </a:r>
            <a:endParaRPr lang="tr-TR" sz="2500" dirty="0"/>
          </a:p>
        </p:txBody>
      </p:sp>
      <p:sp>
        <p:nvSpPr>
          <p:cNvPr id="3" name="İçerik Yer Tutucusu 2"/>
          <p:cNvSpPr>
            <a:spLocks noGrp="1"/>
          </p:cNvSpPr>
          <p:nvPr>
            <p:ph idx="1"/>
          </p:nvPr>
        </p:nvSpPr>
        <p:spPr>
          <a:xfrm>
            <a:off x="457200" y="1340768"/>
            <a:ext cx="8229600" cy="4785395"/>
          </a:xfrm>
        </p:spPr>
        <p:txBody>
          <a:bodyPr>
            <a:normAutofit/>
          </a:bodyPr>
          <a:lstStyle/>
          <a:p>
            <a:r>
              <a:rPr lang="tr-TR" sz="2000" dirty="0" smtClean="0"/>
              <a:t>Bütün bu kısıtlamalar uluslararası hukukun ihlali.  Türkiye’nin kurucu antlaşması Lozan Md. 39/4 : </a:t>
            </a:r>
          </a:p>
          <a:p>
            <a:pPr lvl="1"/>
            <a:r>
              <a:rPr lang="tr-TR" sz="2000" dirty="0" smtClean="0"/>
              <a:t>«</a:t>
            </a:r>
            <a:r>
              <a:rPr lang="tr-TR" sz="2000" b="1" i="1" dirty="0" smtClean="0"/>
              <a:t>Herhangi bir Türk uyruğunun, gerek özel gerekse ticaret ilişkilerinde, din, basın ya da her çeşit yayın konularıyla açık toplantılarında, istediği bir dili kullanmasına karşı hiçbir kısıtlama konulmayacaktır</a:t>
            </a:r>
            <a:r>
              <a:rPr lang="tr-TR" sz="2000" dirty="0" smtClean="0"/>
              <a:t>»</a:t>
            </a:r>
          </a:p>
          <a:p>
            <a:endParaRPr lang="tr-TR" sz="2000" dirty="0" smtClean="0"/>
          </a:p>
          <a:p>
            <a:r>
              <a:rPr lang="tr-TR" sz="2000" dirty="0" smtClean="0"/>
              <a:t>Maddeye göre, her TC vatandaşı istediği bir dili </a:t>
            </a:r>
            <a:r>
              <a:rPr lang="tr-TR" sz="2000" dirty="0" smtClean="0">
                <a:solidFill>
                  <a:srgbClr val="FF0000"/>
                </a:solidFill>
              </a:rPr>
              <a:t>toplumsal hayatın her yerinde</a:t>
            </a:r>
            <a:r>
              <a:rPr lang="tr-TR" sz="2000" dirty="0" smtClean="0"/>
              <a:t> yazılı ve sözlü olarak kullanabilir. Mesela, «basın ya da her çeşit yayın konuları» ibaresi radyo ve TV’yi de kapsar (jenerik terimler, yazıldıkları tarihteki anlamlarına göre değil, uygulama tarihindeki anlamlarına göre yorumlanır).</a:t>
            </a:r>
          </a:p>
          <a:p>
            <a:endParaRPr lang="tr-TR" sz="2000" dirty="0"/>
          </a:p>
          <a:p>
            <a:r>
              <a:rPr lang="tr-TR" sz="2000" dirty="0" smtClean="0"/>
              <a:t>Bu serbest kullanımın tek istisnası, resmî dairelerdir</a:t>
            </a:r>
            <a:r>
              <a:rPr lang="tr-TR" sz="2000" dirty="0" smtClean="0">
                <a:solidFill>
                  <a:srgbClr val="FF0000"/>
                </a:solidFill>
              </a:rPr>
              <a:t>. </a:t>
            </a:r>
          </a:p>
          <a:p>
            <a:endParaRPr lang="tr-TR" sz="2000" dirty="0"/>
          </a:p>
          <a:p>
            <a:pPr indent="0">
              <a:buNone/>
            </a:pPr>
            <a:endParaRPr lang="tr-TR" sz="2000" dirty="0" smtClean="0"/>
          </a:p>
          <a:p>
            <a:endParaRPr lang="tr-TR" sz="2000" dirty="0"/>
          </a:p>
          <a:p>
            <a:endParaRPr lang="tr-TR" sz="2000" dirty="0" smtClean="0"/>
          </a:p>
          <a:p>
            <a:pPr indent="0">
              <a:buNone/>
            </a:pPr>
            <a:endParaRPr lang="tr-TR" sz="2000" dirty="0"/>
          </a:p>
          <a:p>
            <a:pPr indent="0">
              <a:buNone/>
            </a:pPr>
            <a:endParaRPr lang="tr-TR" sz="2000"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18</a:t>
            </a:fld>
            <a:endParaRPr lang="tr-TR"/>
          </a:p>
        </p:txBody>
      </p:sp>
    </p:spTree>
    <p:extLst>
      <p:ext uri="{BB962C8B-B14F-4D97-AF65-F5344CB8AC3E}">
        <p14:creationId xmlns:p14="http://schemas.microsoft.com/office/powerpoint/2010/main" val="214316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0"/>
            <a:ext cx="8229600" cy="836712"/>
          </a:xfrm>
        </p:spPr>
        <p:txBody>
          <a:bodyPr>
            <a:normAutofit fontScale="90000"/>
          </a:bodyPr>
          <a:lstStyle/>
          <a:p>
            <a:r>
              <a:rPr lang="tr-TR" sz="2500" dirty="0" smtClean="0"/>
              <a:t>Son On Yılda Reformlar: </a:t>
            </a:r>
            <a:br>
              <a:rPr lang="tr-TR" sz="2500" dirty="0" smtClean="0"/>
            </a:br>
            <a:r>
              <a:rPr lang="tr-TR" sz="2500" dirty="0" smtClean="0"/>
              <a:t>AB Uyum Paketleri (2001-2004) ve Dil</a:t>
            </a:r>
            <a:endParaRPr lang="tr-TR" sz="2500" dirty="0"/>
          </a:p>
        </p:txBody>
      </p:sp>
      <p:sp>
        <p:nvSpPr>
          <p:cNvPr id="3" name="İçerik Yer Tutucusu 2"/>
          <p:cNvSpPr>
            <a:spLocks noGrp="1"/>
          </p:cNvSpPr>
          <p:nvPr>
            <p:ph idx="1"/>
          </p:nvPr>
        </p:nvSpPr>
        <p:spPr>
          <a:xfrm>
            <a:off x="179512" y="836712"/>
            <a:ext cx="8784976" cy="5688632"/>
          </a:xfrm>
        </p:spPr>
        <p:txBody>
          <a:bodyPr>
            <a:normAutofit/>
          </a:bodyPr>
          <a:lstStyle/>
          <a:p>
            <a:endParaRPr lang="tr-TR" sz="1700" i="1" dirty="0" smtClean="0"/>
          </a:p>
          <a:p>
            <a:endParaRPr lang="tr-TR" sz="1800" i="1" dirty="0" smtClean="0"/>
          </a:p>
          <a:p>
            <a:r>
              <a:rPr lang="tr-TR" sz="1800" b="1" dirty="0" smtClean="0"/>
              <a:t>Kaldırıldı</a:t>
            </a:r>
            <a:r>
              <a:rPr lang="tr-TR" sz="1800" dirty="0" smtClean="0"/>
              <a:t>: Anayasadaki</a:t>
            </a:r>
            <a:r>
              <a:rPr lang="tr-TR" sz="1800" i="1" dirty="0" smtClean="0"/>
              <a:t> « (…) kanunla </a:t>
            </a:r>
            <a:r>
              <a:rPr lang="tr-TR" sz="1800" i="1" dirty="0"/>
              <a:t>yasaklanmış olan </a:t>
            </a:r>
            <a:r>
              <a:rPr lang="tr-TR" sz="1800" i="1" dirty="0" smtClean="0"/>
              <a:t>bir </a:t>
            </a:r>
            <a:r>
              <a:rPr lang="tr-TR" sz="1800" i="1" dirty="0"/>
              <a:t>dil kullanılamaz</a:t>
            </a:r>
            <a:r>
              <a:rPr lang="tr-TR" sz="1800" dirty="0"/>
              <a:t>” </a:t>
            </a:r>
            <a:r>
              <a:rPr lang="tr-TR" sz="1800" dirty="0" smtClean="0"/>
              <a:t>(2001)</a:t>
            </a:r>
          </a:p>
          <a:p>
            <a:endParaRPr lang="tr-TR" sz="1800" dirty="0" smtClean="0"/>
          </a:p>
          <a:p>
            <a:r>
              <a:rPr lang="tr-TR" sz="1800" b="1" dirty="0" smtClean="0"/>
              <a:t>Kaldırıldı</a:t>
            </a:r>
            <a:r>
              <a:rPr lang="tr-TR" sz="1800" dirty="0" smtClean="0"/>
              <a:t>: “…</a:t>
            </a:r>
            <a:r>
              <a:rPr lang="tr-TR" sz="1800" i="1" dirty="0" smtClean="0"/>
              <a:t> </a:t>
            </a:r>
            <a:r>
              <a:rPr lang="tr-TR" sz="1800" i="1" dirty="0"/>
              <a:t>azınlıklar bulunduğunu ileri sürmek veya Türk dilinden ve kültüründen ayrı dil ve kültürleri korumak, geliştirmek veya yaymak</a:t>
            </a:r>
            <a:r>
              <a:rPr lang="tr-TR" sz="1800" dirty="0"/>
              <a:t>” amacıyla dernek </a:t>
            </a:r>
            <a:r>
              <a:rPr lang="tr-TR" sz="1800" dirty="0" smtClean="0"/>
              <a:t>kurma yasağı (2002)</a:t>
            </a:r>
          </a:p>
          <a:p>
            <a:endParaRPr lang="tr-TR" sz="1800" dirty="0" smtClean="0"/>
          </a:p>
          <a:p>
            <a:r>
              <a:rPr lang="tr-TR" sz="1800" b="1" dirty="0" smtClean="0"/>
              <a:t>Kaldırıldı</a:t>
            </a:r>
            <a:r>
              <a:rPr lang="tr-TR" sz="1800" dirty="0" smtClean="0"/>
              <a:t>: “Anadilde </a:t>
            </a:r>
            <a:r>
              <a:rPr lang="tr-TR" sz="1800" dirty="0"/>
              <a:t>yayın” </a:t>
            </a:r>
            <a:r>
              <a:rPr lang="tr-TR" sz="1800" dirty="0" smtClean="0"/>
              <a:t> (“</a:t>
            </a:r>
            <a:r>
              <a:rPr lang="tr-TR" sz="1800" i="1" dirty="0"/>
              <a:t>Türk vatandaşlarının günlük yaşamlarında geleneksel olarak kullandıkları </a:t>
            </a:r>
            <a:r>
              <a:rPr lang="tr-TR" sz="1800" i="1" dirty="0" smtClean="0"/>
              <a:t>yerel dil </a:t>
            </a:r>
            <a:r>
              <a:rPr lang="tr-TR" sz="1800" i="1" dirty="0"/>
              <a:t>ve lehçelerde </a:t>
            </a:r>
            <a:r>
              <a:rPr lang="tr-TR" sz="1800" i="1" dirty="0" smtClean="0"/>
              <a:t>yayın </a:t>
            </a:r>
            <a:r>
              <a:rPr lang="tr-TR" sz="1800" i="1" dirty="0"/>
              <a:t>yapılabilir</a:t>
            </a:r>
            <a:r>
              <a:rPr lang="tr-TR" sz="1800" dirty="0" smtClean="0"/>
              <a:t>”. (2002)</a:t>
            </a:r>
          </a:p>
          <a:p>
            <a:endParaRPr lang="tr-TR" sz="1800" dirty="0"/>
          </a:p>
          <a:p>
            <a:r>
              <a:rPr lang="tr-TR" sz="1800" b="1" dirty="0" smtClean="0"/>
              <a:t>Mümkün kılındı</a:t>
            </a:r>
            <a:r>
              <a:rPr lang="tr-TR" sz="1800" dirty="0" smtClean="0"/>
              <a:t>: </a:t>
            </a:r>
            <a:r>
              <a:rPr lang="tr-TR" sz="1800" i="1" dirty="0" smtClean="0"/>
              <a:t>“… yerel dil </a:t>
            </a:r>
            <a:r>
              <a:rPr lang="tr-TR" sz="1800" i="1" dirty="0"/>
              <a:t>ve lehçelerde…”</a:t>
            </a:r>
            <a:r>
              <a:rPr lang="tr-TR" sz="1800" dirty="0"/>
              <a:t> özel kurslar açılması </a:t>
            </a:r>
            <a:r>
              <a:rPr lang="tr-TR" sz="1800" dirty="0" smtClean="0"/>
              <a:t>(2002)</a:t>
            </a:r>
          </a:p>
          <a:p>
            <a:endParaRPr lang="tr-TR" sz="1800" dirty="0" smtClean="0"/>
          </a:p>
          <a:p>
            <a:r>
              <a:rPr lang="tr-TR" sz="1800" b="1" dirty="0" smtClean="0"/>
              <a:t>Kaldırıldı</a:t>
            </a:r>
            <a:r>
              <a:rPr lang="tr-TR" sz="1800" dirty="0" smtClean="0"/>
              <a:t>: “Kürtçe </a:t>
            </a:r>
            <a:r>
              <a:rPr lang="tr-TR" sz="1800" dirty="0"/>
              <a:t>isim </a:t>
            </a:r>
            <a:r>
              <a:rPr lang="tr-TR" sz="1800" dirty="0" smtClean="0"/>
              <a:t>koyma yasağı</a:t>
            </a:r>
            <a:r>
              <a:rPr lang="tr-TR" sz="1800" dirty="0"/>
              <a:t>” </a:t>
            </a:r>
            <a:r>
              <a:rPr lang="tr-TR" sz="1800" dirty="0" smtClean="0"/>
              <a:t>(2003)</a:t>
            </a:r>
          </a:p>
          <a:p>
            <a:endParaRPr lang="tr-TR" sz="1800" dirty="0">
              <a:solidFill>
                <a:srgbClr val="FF0000"/>
              </a:solidFill>
            </a:endParaRPr>
          </a:p>
          <a:p>
            <a:r>
              <a:rPr lang="tr-TR" sz="1800" b="1" dirty="0" smtClean="0"/>
              <a:t>Kaldırıldı</a:t>
            </a:r>
            <a:r>
              <a:rPr lang="tr-TR" sz="1800" dirty="0" smtClean="0"/>
              <a:t>: Seçimlerde Türkçeden başka dil kullanmaya ceza (2010)</a:t>
            </a:r>
            <a:r>
              <a:rPr lang="tr-TR" sz="1800" dirty="0" smtClean="0">
                <a:solidFill>
                  <a:srgbClr val="FF0000"/>
                </a:solidFill>
              </a:rPr>
              <a:t>.</a:t>
            </a:r>
          </a:p>
          <a:p>
            <a:pPr indent="0">
              <a:buNone/>
            </a:pPr>
            <a:endParaRPr lang="tr-TR" sz="1700" dirty="0" smtClean="0"/>
          </a:p>
          <a:p>
            <a:pPr lvl="1"/>
            <a:endParaRPr lang="tr-TR" sz="1200" dirty="0" smtClean="0"/>
          </a:p>
          <a:p>
            <a:pPr lvl="1"/>
            <a:endParaRPr lang="tr-TR" sz="1200" dirty="0" smtClean="0"/>
          </a:p>
          <a:p>
            <a:endParaRPr lang="tr-TR" sz="1800"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19</a:t>
            </a:fld>
            <a:endParaRPr lang="tr-TR" dirty="0"/>
          </a:p>
        </p:txBody>
      </p:sp>
    </p:spTree>
    <p:extLst>
      <p:ext uri="{BB962C8B-B14F-4D97-AF65-F5344CB8AC3E}">
        <p14:creationId xmlns:p14="http://schemas.microsoft.com/office/powerpoint/2010/main" val="15927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 calcmode="lin" valueType="num">
                                      <p:cBhvr additive="base">
                                        <p:cTn id="3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4624"/>
            <a:ext cx="8229600" cy="864096"/>
          </a:xfrm>
        </p:spPr>
        <p:txBody>
          <a:bodyPr>
            <a:normAutofit fontScale="90000"/>
          </a:bodyPr>
          <a:lstStyle/>
          <a:p>
            <a:r>
              <a:rPr lang="tr-TR" sz="2800" dirty="0" smtClean="0"/>
              <a:t/>
            </a:r>
            <a:br>
              <a:rPr lang="tr-TR" sz="2800" dirty="0" smtClean="0"/>
            </a:br>
            <a:r>
              <a:rPr lang="tr-TR" sz="2800" dirty="0"/>
              <a:t/>
            </a:r>
            <a:br>
              <a:rPr lang="tr-TR" sz="2800" dirty="0"/>
            </a:br>
            <a:r>
              <a:rPr lang="tr-TR" sz="2800" dirty="0" smtClean="0"/>
              <a:t/>
            </a:r>
            <a:br>
              <a:rPr lang="tr-TR" sz="2800" dirty="0" smtClean="0"/>
            </a:br>
            <a:r>
              <a:rPr lang="tr-TR" sz="2800" dirty="0"/>
              <a:t/>
            </a:r>
            <a:br>
              <a:rPr lang="tr-TR" sz="2800" dirty="0"/>
            </a:br>
            <a:r>
              <a:rPr lang="tr-TR" sz="2800" dirty="0" smtClean="0"/>
              <a:t/>
            </a:r>
            <a:br>
              <a:rPr lang="tr-TR" sz="2800" dirty="0" smtClean="0"/>
            </a:br>
            <a:r>
              <a:rPr lang="tr-TR" sz="2800" dirty="0" smtClean="0"/>
              <a:t/>
            </a:r>
            <a:br>
              <a:rPr lang="tr-TR" sz="2800" dirty="0" smtClean="0"/>
            </a:br>
            <a:r>
              <a:rPr lang="tr-TR" sz="2800" dirty="0"/>
              <a:t/>
            </a:r>
            <a:br>
              <a:rPr lang="tr-TR" sz="2800" dirty="0"/>
            </a:br>
            <a:r>
              <a:rPr lang="tr-TR" sz="2800" dirty="0" smtClean="0"/>
              <a:t/>
            </a:r>
            <a:br>
              <a:rPr lang="tr-TR" sz="2800" dirty="0" smtClean="0"/>
            </a:br>
            <a:r>
              <a:rPr lang="tr-TR" sz="2800" dirty="0" smtClean="0"/>
              <a:t/>
            </a:r>
            <a:br>
              <a:rPr lang="tr-TR" sz="2800" dirty="0" smtClean="0"/>
            </a:br>
            <a:r>
              <a:rPr lang="tr-TR" sz="2800" dirty="0" smtClean="0"/>
              <a:t/>
            </a:r>
            <a:br>
              <a:rPr lang="tr-TR" sz="2800" dirty="0" smtClean="0"/>
            </a:br>
            <a:r>
              <a:rPr lang="tr-TR" sz="2800" dirty="0"/>
              <a:t/>
            </a:r>
            <a:br>
              <a:rPr lang="tr-TR" sz="2800" dirty="0"/>
            </a:br>
            <a:r>
              <a:rPr lang="tr-TR" sz="2800" dirty="0" smtClean="0"/>
              <a:t>İmparatorluk Döneminde Dil</a:t>
            </a:r>
            <a:br>
              <a:rPr lang="tr-TR" sz="2800" dirty="0" smtClean="0"/>
            </a:br>
            <a:endParaRPr lang="tr-TR" sz="2800" dirty="0"/>
          </a:p>
        </p:txBody>
      </p:sp>
      <p:sp>
        <p:nvSpPr>
          <p:cNvPr id="3" name="İçerik Yer Tutucusu 2"/>
          <p:cNvSpPr>
            <a:spLocks noGrp="1"/>
          </p:cNvSpPr>
          <p:nvPr>
            <p:ph idx="1"/>
          </p:nvPr>
        </p:nvSpPr>
        <p:spPr>
          <a:xfrm>
            <a:off x="107504" y="404664"/>
            <a:ext cx="8928992" cy="6120680"/>
          </a:xfrm>
        </p:spPr>
        <p:txBody>
          <a:bodyPr>
            <a:normAutofit fontScale="92500" lnSpcReduction="20000"/>
          </a:bodyPr>
          <a:lstStyle/>
          <a:p>
            <a:pPr lvl="1"/>
            <a:endParaRPr lang="tr-TR" sz="3500" b="1" dirty="0" smtClean="0"/>
          </a:p>
          <a:p>
            <a:pPr lvl="1"/>
            <a:endParaRPr lang="tr-TR" sz="3500" b="1" dirty="0"/>
          </a:p>
          <a:p>
            <a:pPr lvl="1"/>
            <a:r>
              <a:rPr lang="tr-TR" sz="2600" b="1" dirty="0" smtClean="0"/>
              <a:t>İmparatorluk</a:t>
            </a:r>
            <a:r>
              <a:rPr lang="tr-TR" sz="2600" dirty="0" smtClean="0"/>
              <a:t>: Çok çeşitli halkların, dinlerin, </a:t>
            </a:r>
            <a:r>
              <a:rPr lang="tr-TR" sz="2600" dirty="0" err="1" smtClean="0"/>
              <a:t>etnilerin</a:t>
            </a:r>
            <a:r>
              <a:rPr lang="tr-TR" sz="2600" dirty="0" smtClean="0"/>
              <a:t> birlikte bulundukları, hepsinin kendi farklı kültürünü yaşayabildiği devlet türü.</a:t>
            </a:r>
          </a:p>
          <a:p>
            <a:pPr lvl="1"/>
            <a:endParaRPr lang="tr-TR" sz="2600" dirty="0" smtClean="0"/>
          </a:p>
          <a:p>
            <a:pPr marL="329184" lvl="1" indent="0">
              <a:buNone/>
            </a:pPr>
            <a:endParaRPr lang="tr-TR" sz="2600" dirty="0" smtClean="0"/>
          </a:p>
          <a:p>
            <a:pPr lvl="1"/>
            <a:r>
              <a:rPr lang="tr-TR" sz="2600" dirty="0" smtClean="0"/>
              <a:t>Türkçe sadece </a:t>
            </a:r>
            <a:r>
              <a:rPr lang="tr-TR" sz="2600" i="1" dirty="0" err="1" smtClean="0"/>
              <a:t>primus</a:t>
            </a:r>
            <a:r>
              <a:rPr lang="tr-TR" sz="2600" i="1" dirty="0" smtClean="0"/>
              <a:t> </a:t>
            </a:r>
            <a:r>
              <a:rPr lang="tr-TR" sz="2600" i="1" dirty="0" err="1" smtClean="0"/>
              <a:t>inter</a:t>
            </a:r>
            <a:r>
              <a:rPr lang="tr-TR" sz="2600" i="1" dirty="0" smtClean="0"/>
              <a:t> </a:t>
            </a:r>
            <a:r>
              <a:rPr lang="tr-TR" sz="2600" i="1" dirty="0" err="1" smtClean="0"/>
              <a:t>pares</a:t>
            </a:r>
            <a:r>
              <a:rPr lang="tr-TR" sz="2600" dirty="0" smtClean="0"/>
              <a:t> idi. İlk defa 1876’da Kanun-ı Esasi bir resmî dil getirdi</a:t>
            </a:r>
            <a:r>
              <a:rPr lang="tr-TR" sz="2600" i="1" dirty="0" smtClean="0"/>
              <a:t>:</a:t>
            </a:r>
            <a:r>
              <a:rPr lang="tr-TR" sz="2600" dirty="0" smtClean="0"/>
              <a:t> </a:t>
            </a:r>
          </a:p>
          <a:p>
            <a:pPr lvl="1"/>
            <a:endParaRPr lang="tr-TR" dirty="0"/>
          </a:p>
          <a:p>
            <a:pPr lvl="2"/>
            <a:r>
              <a:rPr lang="tr-TR" sz="2300" u="sng" dirty="0" smtClean="0"/>
              <a:t>Md.18</a:t>
            </a:r>
            <a:r>
              <a:rPr lang="tr-TR" sz="2300" dirty="0" smtClean="0"/>
              <a:t>: «Osmanlı tebaasının, devlet hizmetine girebilmek için, </a:t>
            </a:r>
            <a:r>
              <a:rPr lang="tr-TR" sz="2300" dirty="0" smtClean="0">
                <a:solidFill>
                  <a:srgbClr val="FF0000"/>
                </a:solidFill>
              </a:rPr>
              <a:t>devletin resmî dili olan Türkçeyi </a:t>
            </a:r>
            <a:r>
              <a:rPr lang="tr-TR" sz="2300" dirty="0" smtClean="0"/>
              <a:t>bilmesi şarttır» </a:t>
            </a:r>
          </a:p>
          <a:p>
            <a:pPr lvl="2"/>
            <a:endParaRPr lang="tr-TR" sz="2900" dirty="0" smtClean="0"/>
          </a:p>
          <a:p>
            <a:pPr lvl="1"/>
            <a:r>
              <a:rPr lang="tr-TR" sz="2600" dirty="0" smtClean="0"/>
              <a:t>Bu madde, İmparatorluk’tan Ulus-</a:t>
            </a:r>
            <a:r>
              <a:rPr lang="tr-TR" sz="2600" dirty="0" err="1" smtClean="0"/>
              <a:t>devlet’e</a:t>
            </a:r>
            <a:r>
              <a:rPr lang="tr-TR" sz="2600" dirty="0" smtClean="0"/>
              <a:t> geçişin başlayacağına işaret ediyordu.</a:t>
            </a:r>
          </a:p>
          <a:p>
            <a:pPr lvl="1"/>
            <a:endParaRPr lang="tr-TR" sz="2600" dirty="0" smtClean="0"/>
          </a:p>
          <a:p>
            <a:pPr lvl="1"/>
            <a:endParaRPr lang="tr-TR" sz="2600" dirty="0"/>
          </a:p>
          <a:p>
            <a:pPr lvl="1"/>
            <a:r>
              <a:rPr lang="tr-TR" sz="2600" b="1" dirty="0" smtClean="0"/>
              <a:t>Ulus-devlet</a:t>
            </a:r>
            <a:r>
              <a:rPr lang="tr-TR" sz="2600" dirty="0" smtClean="0"/>
              <a:t>: Milletin etnik-dinsel bakımdan </a:t>
            </a:r>
            <a:r>
              <a:rPr lang="tr-TR" sz="2600" dirty="0" err="1" smtClean="0"/>
              <a:t>monolitik</a:t>
            </a:r>
            <a:r>
              <a:rPr lang="tr-TR" sz="2600" dirty="0" smtClean="0"/>
              <a:t> olduğunu varsayan, farklılıklara izin vermeyen devlet türü</a:t>
            </a:r>
            <a:r>
              <a:rPr lang="tr-TR" sz="2600" dirty="0" smtClean="0">
                <a:solidFill>
                  <a:srgbClr val="FF0000"/>
                </a:solidFill>
              </a:rPr>
              <a:t>.</a:t>
            </a:r>
            <a:r>
              <a:rPr lang="tr-TR" sz="2600" dirty="0" smtClean="0"/>
              <a:t>  </a:t>
            </a:r>
          </a:p>
          <a:p>
            <a:pPr marL="329184" lvl="1" indent="0" algn="ctr">
              <a:buNone/>
            </a:pPr>
            <a:endParaRPr lang="tr-TR" sz="4400" dirty="0" smtClean="0"/>
          </a:p>
          <a:p>
            <a:pPr marL="329184" lvl="1" indent="0" algn="ctr">
              <a:buNone/>
            </a:pPr>
            <a:endParaRPr lang="tr-TR" sz="4000" dirty="0" smtClean="0"/>
          </a:p>
          <a:p>
            <a:pPr marL="329184" lvl="1" indent="0" algn="ctr">
              <a:buNone/>
            </a:pPr>
            <a:endParaRPr lang="tr-TR" sz="4000"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a:t>
            </a:fld>
            <a:endParaRPr lang="tr-TR"/>
          </a:p>
        </p:txBody>
      </p:sp>
    </p:spTree>
    <p:extLst>
      <p:ext uri="{BB962C8B-B14F-4D97-AF65-F5344CB8AC3E}">
        <p14:creationId xmlns:p14="http://schemas.microsoft.com/office/powerpoint/2010/main" val="109771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4624"/>
            <a:ext cx="8229600" cy="648072"/>
          </a:xfrm>
        </p:spPr>
        <p:txBody>
          <a:bodyPr>
            <a:normAutofit fontScale="90000"/>
          </a:bodyPr>
          <a:lstStyle/>
          <a:p>
            <a:r>
              <a:rPr lang="tr-TR" sz="2500" dirty="0" smtClean="0"/>
              <a:t>Fakat «</a:t>
            </a:r>
            <a:r>
              <a:rPr lang="tr-TR" sz="2500" smtClean="0"/>
              <a:t>Burası Türkiye!» </a:t>
            </a:r>
            <a:r>
              <a:rPr lang="tr-TR" sz="2500" dirty="0"/>
              <a:t>:</a:t>
            </a:r>
            <a:br>
              <a:rPr lang="tr-TR" sz="2500" dirty="0"/>
            </a:br>
            <a:r>
              <a:rPr lang="tr-TR" sz="2500" dirty="0" smtClean="0"/>
              <a:t>Dil Reformları Uygulamasında İki </a:t>
            </a:r>
            <a:r>
              <a:rPr lang="tr-TR" sz="2500" dirty="0" err="1" smtClean="0"/>
              <a:t>Örnekolay</a:t>
            </a:r>
            <a:endParaRPr lang="tr-TR" sz="2500" dirty="0"/>
          </a:p>
        </p:txBody>
      </p:sp>
      <p:sp>
        <p:nvSpPr>
          <p:cNvPr id="3" name="İçerik Yer Tutucusu 2"/>
          <p:cNvSpPr>
            <a:spLocks noGrp="1"/>
          </p:cNvSpPr>
          <p:nvPr>
            <p:ph idx="1"/>
          </p:nvPr>
        </p:nvSpPr>
        <p:spPr>
          <a:xfrm>
            <a:off x="0" y="620688"/>
            <a:ext cx="9144000" cy="5832648"/>
          </a:xfrm>
        </p:spPr>
        <p:txBody>
          <a:bodyPr>
            <a:normAutofit fontScale="25000" lnSpcReduction="20000"/>
          </a:bodyPr>
          <a:lstStyle/>
          <a:p>
            <a:endParaRPr lang="tr-TR" sz="6400" b="1" dirty="0" smtClean="0"/>
          </a:p>
          <a:p>
            <a:r>
              <a:rPr lang="tr-TR" sz="6400" b="1" dirty="0" smtClean="0"/>
              <a:t>Örnekolay-1</a:t>
            </a:r>
            <a:r>
              <a:rPr lang="tr-TR" sz="6400" b="1" dirty="0"/>
              <a:t>: Radyo ve TV’lerden Yayın</a:t>
            </a:r>
          </a:p>
          <a:p>
            <a:pPr lvl="1"/>
            <a:endParaRPr lang="tr-TR" sz="6400" dirty="0" smtClean="0"/>
          </a:p>
          <a:p>
            <a:pPr lvl="1"/>
            <a:r>
              <a:rPr lang="tr-TR" sz="6400" dirty="0" smtClean="0"/>
              <a:t>26 Mart2002:Yasak </a:t>
            </a:r>
            <a:r>
              <a:rPr lang="tr-TR" sz="6400" dirty="0"/>
              <a:t>Dillerde Yayın Yapma Yasağı kaldırıldı.</a:t>
            </a:r>
          </a:p>
          <a:p>
            <a:pPr lvl="1"/>
            <a:r>
              <a:rPr lang="tr-TR" sz="6400" dirty="0" smtClean="0"/>
              <a:t>Bunun üzerine </a:t>
            </a:r>
            <a:r>
              <a:rPr lang="tr-TR" sz="6400" dirty="0" smtClean="0">
                <a:solidFill>
                  <a:srgbClr val="FF0000"/>
                </a:solidFill>
              </a:rPr>
              <a:t>bürokrasi</a:t>
            </a:r>
            <a:r>
              <a:rPr lang="tr-TR" sz="6400" dirty="0" smtClean="0"/>
              <a:t>, başka iki yasaya dayanarak, yayın yapılamayacağını bildirdi.</a:t>
            </a:r>
            <a:endParaRPr lang="tr-TR" sz="6400" dirty="0"/>
          </a:p>
          <a:p>
            <a:pPr lvl="1"/>
            <a:r>
              <a:rPr lang="tr-TR" sz="6400" dirty="0" smtClean="0"/>
              <a:t>Hükümet o iki yasadaki </a:t>
            </a:r>
            <a:r>
              <a:rPr lang="tr-TR" sz="6400" dirty="0"/>
              <a:t>sınırlamaları </a:t>
            </a:r>
            <a:r>
              <a:rPr lang="tr-TR" sz="6400" dirty="0" smtClean="0"/>
              <a:t>da kaldırdı</a:t>
            </a:r>
            <a:r>
              <a:rPr lang="tr-TR" sz="6400" dirty="0"/>
              <a:t>.</a:t>
            </a:r>
          </a:p>
          <a:p>
            <a:pPr lvl="1"/>
            <a:r>
              <a:rPr lang="tr-TR" sz="6400" dirty="0"/>
              <a:t>Bunun üzerine </a:t>
            </a:r>
            <a:r>
              <a:rPr lang="tr-TR" sz="6400" dirty="0">
                <a:solidFill>
                  <a:srgbClr val="FF0000"/>
                </a:solidFill>
              </a:rPr>
              <a:t>bürokrasi </a:t>
            </a:r>
            <a:r>
              <a:rPr lang="tr-TR" sz="6400" dirty="0"/>
              <a:t>«Yalnızca </a:t>
            </a:r>
            <a:r>
              <a:rPr lang="tr-TR" sz="6400" dirty="0" smtClean="0"/>
              <a:t>devlet kanalı TRT’den </a:t>
            </a:r>
            <a:r>
              <a:rPr lang="tr-TR" sz="6400" dirty="0"/>
              <a:t>yayın yapılabilir» yorumunu getirdi. TRT de «özerk» olduğundan yayınlar başlayamadı.</a:t>
            </a:r>
          </a:p>
          <a:p>
            <a:pPr lvl="1"/>
            <a:r>
              <a:rPr lang="tr-TR" sz="6400" dirty="0" smtClean="0"/>
              <a:t>Hükümet  özel radyo ve </a:t>
            </a:r>
            <a:r>
              <a:rPr lang="tr-TR" sz="6400" dirty="0"/>
              <a:t>TV’lerde </a:t>
            </a:r>
            <a:r>
              <a:rPr lang="tr-TR" sz="6400" dirty="0" smtClean="0"/>
              <a:t>de yayın yapılabilmesini mümkün kıldı.  </a:t>
            </a:r>
          </a:p>
          <a:p>
            <a:pPr lvl="1"/>
            <a:r>
              <a:rPr lang="tr-TR" sz="6400" dirty="0" smtClean="0"/>
              <a:t>Bunun üzerine </a:t>
            </a:r>
            <a:r>
              <a:rPr lang="tr-TR" sz="6400" dirty="0" smtClean="0">
                <a:solidFill>
                  <a:srgbClr val="FF0000"/>
                </a:solidFill>
              </a:rPr>
              <a:t>bürokrasi</a:t>
            </a:r>
            <a:r>
              <a:rPr lang="tr-TR" sz="6400" dirty="0" smtClean="0"/>
              <a:t>, ancak Türkiye çapında yayın yapan kanallarda yayın yapılabileceği kuralını getiren bir yönetmelik çıkardı.</a:t>
            </a:r>
          </a:p>
          <a:p>
            <a:pPr lvl="1"/>
            <a:r>
              <a:rPr lang="tr-TR" sz="6400" dirty="0" smtClean="0"/>
              <a:t>Hükümet yerel kanallarda da yayın yapılmasını sağladı.</a:t>
            </a:r>
          </a:p>
          <a:p>
            <a:pPr lvl="1"/>
            <a:r>
              <a:rPr lang="tr-TR" sz="6400" dirty="0" smtClean="0"/>
              <a:t>Bunun üzerine </a:t>
            </a:r>
            <a:r>
              <a:rPr lang="tr-TR" sz="6400" dirty="0" smtClean="0">
                <a:solidFill>
                  <a:srgbClr val="FF0000"/>
                </a:solidFill>
              </a:rPr>
              <a:t>bürokrasi </a:t>
            </a:r>
            <a:r>
              <a:rPr lang="tr-TR" sz="6400" dirty="0" smtClean="0"/>
              <a:t>TRT yasasına göre TRT’nin yabancı dilde yayın yapamayacağını belirtti.</a:t>
            </a:r>
          </a:p>
          <a:p>
            <a:pPr lvl="1"/>
            <a:r>
              <a:rPr lang="tr-TR" sz="6400" dirty="0" smtClean="0"/>
              <a:t>Hükümet TRT yasasını değiştirdi.</a:t>
            </a:r>
          </a:p>
          <a:p>
            <a:pPr lvl="1"/>
            <a:r>
              <a:rPr lang="tr-TR" sz="6400" dirty="0" smtClean="0"/>
              <a:t>Bunun üzerine </a:t>
            </a:r>
            <a:r>
              <a:rPr lang="tr-TR" sz="6400" dirty="0" smtClean="0">
                <a:solidFill>
                  <a:srgbClr val="FF0000"/>
                </a:solidFill>
              </a:rPr>
              <a:t>bürokrasi</a:t>
            </a:r>
            <a:r>
              <a:rPr lang="tr-TR" sz="6400" dirty="0" smtClean="0"/>
              <a:t> Diyarbakır Valiliğine vakit kazanmak için yazı yazdı: «</a:t>
            </a:r>
            <a:r>
              <a:rPr lang="tr-TR" sz="6400" b="1" dirty="0" smtClean="0"/>
              <a:t>Orada hangi dil konuşulmaktadır?» </a:t>
            </a:r>
            <a:r>
              <a:rPr lang="tr-TR" sz="6400" dirty="0" smtClean="0"/>
              <a:t>(Haz. 2004)</a:t>
            </a:r>
          </a:p>
          <a:p>
            <a:pPr lvl="1"/>
            <a:r>
              <a:rPr lang="tr-TR" sz="6400" dirty="0" smtClean="0"/>
              <a:t>Günde 35 dakika yayın Haziran 2004’te, tam gün yayın ancak Ocak 2009’da başlayabildi (TRT-Şeş)</a:t>
            </a:r>
            <a:r>
              <a:rPr lang="tr-TR" sz="6400" dirty="0" smtClean="0">
                <a:solidFill>
                  <a:srgbClr val="FF0000"/>
                </a:solidFill>
              </a:rPr>
              <a:t>.</a:t>
            </a:r>
            <a:endParaRPr lang="tr-TR" sz="6400" dirty="0">
              <a:solidFill>
                <a:srgbClr val="FF0000"/>
              </a:solidFill>
            </a:endParaRPr>
          </a:p>
          <a:p>
            <a:endParaRPr lang="tr-TR" sz="6400" b="1" dirty="0" smtClean="0"/>
          </a:p>
          <a:p>
            <a:endParaRPr lang="tr-TR" sz="6400" b="1" dirty="0" smtClean="0"/>
          </a:p>
          <a:p>
            <a:r>
              <a:rPr lang="tr-TR" sz="6400" b="1" dirty="0" smtClean="0"/>
              <a:t>Örnekolay-2</a:t>
            </a:r>
            <a:r>
              <a:rPr lang="tr-TR" sz="6400" b="1" dirty="0"/>
              <a:t>: Kürtçe özel kursları</a:t>
            </a:r>
          </a:p>
          <a:p>
            <a:pPr lvl="1"/>
            <a:endParaRPr lang="tr-TR" sz="6400" dirty="0" smtClean="0"/>
          </a:p>
          <a:p>
            <a:pPr lvl="1"/>
            <a:r>
              <a:rPr lang="tr-TR" sz="6400" dirty="0" smtClean="0"/>
              <a:t>3 Ağustos 2002: Farklı dil ve lehçelerin öğretilmesi yasağı kaldırıldı. Sadece 18 yaş üstü gidebilecek.</a:t>
            </a:r>
          </a:p>
          <a:p>
            <a:pPr lvl="1"/>
            <a:r>
              <a:rPr lang="tr-TR" sz="6400" dirty="0" smtClean="0"/>
              <a:t>Bunun üzerine </a:t>
            </a:r>
            <a:r>
              <a:rPr lang="tr-TR" sz="6400" dirty="0" smtClean="0">
                <a:solidFill>
                  <a:srgbClr val="FF0000"/>
                </a:solidFill>
              </a:rPr>
              <a:t>bürokrasi </a:t>
            </a:r>
            <a:r>
              <a:rPr lang="tr-TR" sz="6400" dirty="0" smtClean="0"/>
              <a:t>zaman kazanmak için </a:t>
            </a:r>
            <a:r>
              <a:rPr lang="tr-TR" sz="6400" dirty="0"/>
              <a:t>bakanlığa yazı yazdı: «</a:t>
            </a:r>
            <a:r>
              <a:rPr lang="tr-TR" sz="6400" b="1" dirty="0"/>
              <a:t>Talep yasal mıdır</a:t>
            </a:r>
            <a:r>
              <a:rPr lang="tr-TR" sz="6400" dirty="0"/>
              <a:t>?» Sonra</a:t>
            </a:r>
            <a:r>
              <a:rPr lang="tr-TR" sz="6400" dirty="0" smtClean="0"/>
              <a:t>, </a:t>
            </a:r>
            <a:r>
              <a:rPr lang="tr-TR" sz="6400" dirty="0"/>
              <a:t>mevcut kurs binasından </a:t>
            </a:r>
            <a:r>
              <a:rPr lang="tr-TR" sz="6400" dirty="0" smtClean="0"/>
              <a:t>gayri bir bina</a:t>
            </a:r>
            <a:r>
              <a:rPr lang="tr-TR" sz="6400" dirty="0"/>
              <a:t>, müdür, sekreter </a:t>
            </a:r>
            <a:r>
              <a:rPr lang="tr-TR" sz="6400" dirty="0" smtClean="0"/>
              <a:t>tutulmasını istedi</a:t>
            </a:r>
            <a:r>
              <a:rPr lang="tr-TR" sz="6400" dirty="0"/>
              <a:t>.</a:t>
            </a:r>
          </a:p>
          <a:p>
            <a:pPr lvl="1"/>
            <a:r>
              <a:rPr lang="tr-TR" sz="6400" dirty="0" smtClean="0"/>
              <a:t>Hükümet 30.7.2003’te  </a:t>
            </a:r>
            <a:r>
              <a:rPr lang="tr-TR" sz="6400" dirty="0"/>
              <a:t>mevcut </a:t>
            </a:r>
            <a:r>
              <a:rPr lang="tr-TR" sz="6400" dirty="0" smtClean="0"/>
              <a:t>binalarda öğretim yapılabileceğini bildirdi.</a:t>
            </a:r>
            <a:endParaRPr lang="tr-TR" sz="6400" dirty="0"/>
          </a:p>
          <a:p>
            <a:pPr lvl="1"/>
            <a:r>
              <a:rPr lang="tr-TR" sz="6400" dirty="0" smtClean="0"/>
              <a:t>Bunun üzerine</a:t>
            </a:r>
            <a:r>
              <a:rPr lang="tr-TR" sz="6400" dirty="0" smtClean="0">
                <a:solidFill>
                  <a:srgbClr val="FF0000"/>
                </a:solidFill>
              </a:rPr>
              <a:t> bürokrasi </a:t>
            </a:r>
            <a:r>
              <a:rPr lang="tr-TR" sz="6400" dirty="0" smtClean="0"/>
              <a:t>çeşitli </a:t>
            </a:r>
            <a:r>
              <a:rPr lang="tr-TR" sz="6400" dirty="0"/>
              <a:t>kusurlar </a:t>
            </a:r>
            <a:r>
              <a:rPr lang="tr-TR" sz="6400" dirty="0" smtClean="0"/>
              <a:t>buldu. Mesela yeni yangın merdiveni istedi</a:t>
            </a:r>
            <a:r>
              <a:rPr lang="tr-TR" sz="6400" dirty="0"/>
              <a:t>, </a:t>
            </a:r>
            <a:r>
              <a:rPr lang="tr-TR" sz="6400" dirty="0" smtClean="0"/>
              <a:t>öğretmenlerden </a:t>
            </a:r>
            <a:r>
              <a:rPr lang="tr-TR" sz="6400" dirty="0"/>
              <a:t>Kürtçe dil öğretme lisansı </a:t>
            </a:r>
            <a:r>
              <a:rPr lang="tr-TR" sz="6400" dirty="0" smtClean="0"/>
              <a:t>talep etti, kapı genişliğini </a:t>
            </a:r>
            <a:r>
              <a:rPr lang="tr-TR" sz="6400" b="1" dirty="0"/>
              <a:t>85 cm </a:t>
            </a:r>
            <a:r>
              <a:rPr lang="tr-TR" sz="6400" dirty="0"/>
              <a:t>yerine</a:t>
            </a:r>
            <a:r>
              <a:rPr lang="tr-TR" sz="6400" b="1" dirty="0"/>
              <a:t> </a:t>
            </a:r>
            <a:r>
              <a:rPr lang="tr-TR" sz="6400" b="1" dirty="0" smtClean="0"/>
              <a:t>90 </a:t>
            </a:r>
            <a:r>
              <a:rPr lang="tr-TR" sz="6400" b="1" dirty="0"/>
              <a:t>cm </a:t>
            </a:r>
            <a:r>
              <a:rPr lang="tr-TR" sz="6400" dirty="0" smtClean="0"/>
              <a:t>istedi. </a:t>
            </a:r>
          </a:p>
          <a:p>
            <a:pPr lvl="1"/>
            <a:r>
              <a:rPr lang="tr-TR" sz="6400" dirty="0" smtClean="0"/>
              <a:t>Hükümet gereken değişiklikleri yaptı, ilk özel dil kursu Batman’da 2003’te açıldı.</a:t>
            </a:r>
            <a:endParaRPr lang="tr-TR" sz="6400" dirty="0"/>
          </a:p>
          <a:p>
            <a:pPr lvl="1"/>
            <a:r>
              <a:rPr lang="tr-TR" sz="6400" dirty="0"/>
              <a:t>Bu arada Kürtçe dil dersi için dilekçe veren 10.538 öğrenciden  </a:t>
            </a:r>
            <a:r>
              <a:rPr lang="tr-TR" sz="6400" dirty="0" smtClean="0"/>
              <a:t>3.621’i </a:t>
            </a:r>
            <a:r>
              <a:rPr lang="tr-TR" sz="6400" dirty="0"/>
              <a:t>gözaltına alındı, </a:t>
            </a:r>
            <a:r>
              <a:rPr lang="tr-TR" sz="6400" dirty="0" smtClean="0"/>
              <a:t>15’ine </a:t>
            </a:r>
            <a:r>
              <a:rPr lang="tr-TR" sz="6400" dirty="0"/>
              <a:t>3 yıla kadar hapis verildi. </a:t>
            </a:r>
          </a:p>
          <a:p>
            <a:pPr lvl="1"/>
            <a:r>
              <a:rPr lang="tr-TR" sz="6400" dirty="0"/>
              <a:t>Ağustos 2005’te son kurs öğrencisizlikten kapandı</a:t>
            </a:r>
            <a:r>
              <a:rPr lang="tr-TR" sz="6400" dirty="0">
                <a:solidFill>
                  <a:srgbClr val="FF0000"/>
                </a:solidFill>
              </a:rPr>
              <a:t>.</a:t>
            </a:r>
            <a:r>
              <a:rPr lang="tr-TR" sz="6400" dirty="0"/>
              <a:t> </a:t>
            </a:r>
          </a:p>
          <a:p>
            <a:endParaRPr lang="tr-TR"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20</a:t>
            </a:fld>
            <a:endParaRPr lang="tr-TR"/>
          </a:p>
        </p:txBody>
      </p:sp>
    </p:spTree>
    <p:extLst>
      <p:ext uri="{BB962C8B-B14F-4D97-AF65-F5344CB8AC3E}">
        <p14:creationId xmlns:p14="http://schemas.microsoft.com/office/powerpoint/2010/main" val="35968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6" end="16"/>
                                            </p:txEl>
                                          </p:spTgt>
                                        </p:tgtEl>
                                        <p:attrNameLst>
                                          <p:attrName>style.visibility</p:attrName>
                                        </p:attrNameLst>
                                      </p:cBhvr>
                                      <p:to>
                                        <p:strVal val="visible"/>
                                      </p:to>
                                    </p:set>
                                    <p:anim calcmode="lin" valueType="num">
                                      <p:cBhvr additive="base">
                                        <p:cTn id="13"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 calcmode="lin" valueType="num">
                                      <p:cBhvr additive="base">
                                        <p:cTn id="7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18" end="18"/>
                                            </p:txEl>
                                          </p:spTgt>
                                        </p:tgtEl>
                                        <p:attrNameLst>
                                          <p:attrName>style.visibility</p:attrName>
                                        </p:attrNameLst>
                                      </p:cBhvr>
                                      <p:to>
                                        <p:strVal val="visible"/>
                                      </p:to>
                                    </p:set>
                                    <p:anim calcmode="lin" valueType="num">
                                      <p:cBhvr additive="base">
                                        <p:cTn id="85"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19" end="19"/>
                                            </p:txEl>
                                          </p:spTgt>
                                        </p:tgtEl>
                                        <p:attrNameLst>
                                          <p:attrName>style.visibility</p:attrName>
                                        </p:attrNameLst>
                                      </p:cBhvr>
                                      <p:to>
                                        <p:strVal val="visible"/>
                                      </p:to>
                                    </p:set>
                                    <p:anim calcmode="lin" valueType="num">
                                      <p:cBhvr additive="base">
                                        <p:cTn id="91"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19" end="19"/>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xEl>
                                              <p:pRg st="20" end="20"/>
                                            </p:txEl>
                                          </p:spTgt>
                                        </p:tgtEl>
                                        <p:attrNameLst>
                                          <p:attrName>style.visibility</p:attrName>
                                        </p:attrNameLst>
                                      </p:cBhvr>
                                      <p:to>
                                        <p:strVal val="visible"/>
                                      </p:to>
                                    </p:set>
                                    <p:anim calcmode="lin" valueType="num">
                                      <p:cBhvr additive="base">
                                        <p:cTn id="97"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
                                            <p:txEl>
                                              <p:pRg st="21" end="21"/>
                                            </p:txEl>
                                          </p:spTgt>
                                        </p:tgtEl>
                                        <p:attrNameLst>
                                          <p:attrName>style.visibility</p:attrName>
                                        </p:attrNameLst>
                                      </p:cBhvr>
                                      <p:to>
                                        <p:strVal val="visible"/>
                                      </p:to>
                                    </p:set>
                                    <p:anim calcmode="lin" valueType="num">
                                      <p:cBhvr additive="base">
                                        <p:cTn id="103" dur="5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
                                            <p:txEl>
                                              <p:pRg st="21" end="21"/>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22" end="22"/>
                                            </p:txEl>
                                          </p:spTgt>
                                        </p:tgtEl>
                                        <p:attrNameLst>
                                          <p:attrName>style.visibility</p:attrName>
                                        </p:attrNameLst>
                                      </p:cBhvr>
                                      <p:to>
                                        <p:strVal val="visible"/>
                                      </p:to>
                                    </p:set>
                                    <p:anim calcmode="lin" valueType="num">
                                      <p:cBhvr additive="base">
                                        <p:cTn id="109" dur="500" fill="hold"/>
                                        <p:tgtEl>
                                          <p:spTgt spid="3">
                                            <p:txEl>
                                              <p:pRg st="22" end="22"/>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22" end="22"/>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
                                            <p:txEl>
                                              <p:pRg st="23" end="23"/>
                                            </p:txEl>
                                          </p:spTgt>
                                        </p:tgtEl>
                                        <p:attrNameLst>
                                          <p:attrName>style.visibility</p:attrName>
                                        </p:attrNameLst>
                                      </p:cBhvr>
                                      <p:to>
                                        <p:strVal val="visible"/>
                                      </p:to>
                                    </p:set>
                                    <p:anim calcmode="lin" valueType="num">
                                      <p:cBhvr additive="base">
                                        <p:cTn id="115" dur="500" fill="hold"/>
                                        <p:tgtEl>
                                          <p:spTgt spid="3">
                                            <p:txEl>
                                              <p:pRg st="23" end="23"/>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3">
                                            <p:txEl>
                                              <p:pRg st="23" end="23"/>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3">
                                            <p:txEl>
                                              <p:pRg st="24" end="24"/>
                                            </p:txEl>
                                          </p:spTgt>
                                        </p:tgtEl>
                                        <p:attrNameLst>
                                          <p:attrName>style.visibility</p:attrName>
                                        </p:attrNameLst>
                                      </p:cBhvr>
                                      <p:to>
                                        <p:strVal val="visible"/>
                                      </p:to>
                                    </p:set>
                                    <p:anim calcmode="lin" valueType="num">
                                      <p:cBhvr additive="base">
                                        <p:cTn id="121" dur="500" fill="hold"/>
                                        <p:tgtEl>
                                          <p:spTgt spid="3">
                                            <p:txEl>
                                              <p:pRg st="24" end="24"/>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3">
                                            <p:txEl>
                                              <p:pRg st="24" end="2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4624"/>
            <a:ext cx="8229600" cy="432048"/>
          </a:xfrm>
        </p:spPr>
        <p:txBody>
          <a:bodyPr>
            <a:normAutofit fontScale="90000"/>
          </a:bodyPr>
          <a:lstStyle/>
          <a:p>
            <a:r>
              <a:rPr lang="tr-TR" sz="2500" dirty="0" smtClean="0"/>
              <a:t>Son 3 Yılda Yaşanan Bazı Kürtçe Kısıtlama Olayları</a:t>
            </a:r>
            <a:endParaRPr lang="tr-TR" sz="2500" dirty="0"/>
          </a:p>
        </p:txBody>
      </p:sp>
      <p:sp>
        <p:nvSpPr>
          <p:cNvPr id="3" name="İçerik Yer Tutucusu 2"/>
          <p:cNvSpPr>
            <a:spLocks noGrp="1"/>
          </p:cNvSpPr>
          <p:nvPr>
            <p:ph idx="1"/>
          </p:nvPr>
        </p:nvSpPr>
        <p:spPr>
          <a:xfrm>
            <a:off x="0" y="476672"/>
            <a:ext cx="9144000" cy="6048672"/>
          </a:xfrm>
        </p:spPr>
        <p:txBody>
          <a:bodyPr>
            <a:normAutofit fontScale="85000" lnSpcReduction="20000"/>
          </a:bodyPr>
          <a:lstStyle/>
          <a:p>
            <a:endParaRPr lang="tr-TR" sz="1800" dirty="0" smtClean="0"/>
          </a:p>
          <a:p>
            <a:r>
              <a:rPr lang="tr-TR" sz="2100" dirty="0" smtClean="0"/>
              <a:t>Bolu </a:t>
            </a:r>
            <a:r>
              <a:rPr lang="tr-TR" sz="2100" dirty="0"/>
              <a:t>Express gazetesinde </a:t>
            </a:r>
            <a:r>
              <a:rPr lang="tr-TR" sz="2100" dirty="0" err="1"/>
              <a:t>köşeyazısı</a:t>
            </a:r>
            <a:r>
              <a:rPr lang="tr-TR" sz="2100" dirty="0"/>
              <a:t> : «</a:t>
            </a:r>
            <a:r>
              <a:rPr lang="tr-TR" sz="2100" i="1" dirty="0"/>
              <a:t>Türk, işte karşında düşmanın!</a:t>
            </a:r>
            <a:r>
              <a:rPr lang="tr-TR" sz="2100" dirty="0"/>
              <a:t>». </a:t>
            </a:r>
            <a:r>
              <a:rPr lang="tr-TR" sz="2100" dirty="0" err="1"/>
              <a:t>DTP’lilerin</a:t>
            </a:r>
            <a:r>
              <a:rPr lang="tr-TR" sz="2100" dirty="0"/>
              <a:t> adları sıralanıyor ve her şehit için 5 </a:t>
            </a:r>
            <a:r>
              <a:rPr lang="tr-TR" sz="2100" dirty="0" err="1"/>
              <a:t>DTP’linin</a:t>
            </a:r>
            <a:r>
              <a:rPr lang="tr-TR" sz="2100" dirty="0"/>
              <a:t> öldürülmesi isteniyordu. «Fikir özgürlüğü» gerekçesiyle savcılık takipsizlik verdi. Adalet bakanı durumu Yargıtay’a götürdü, Yargıtay 30 Eylül 2009’da yazıyı </a:t>
            </a:r>
            <a:r>
              <a:rPr lang="tr-TR" sz="2100" dirty="0" smtClean="0"/>
              <a:t>akladı.</a:t>
            </a:r>
            <a:r>
              <a:rPr lang="tr-TR" sz="2100" dirty="0">
                <a:solidFill>
                  <a:srgbClr val="FF0000"/>
                </a:solidFill>
              </a:rPr>
              <a:t> </a:t>
            </a:r>
            <a:endParaRPr lang="tr-TR" sz="2100" dirty="0" smtClean="0">
              <a:solidFill>
                <a:srgbClr val="FF0000"/>
              </a:solidFill>
            </a:endParaRPr>
          </a:p>
          <a:p>
            <a:pPr indent="0" algn="ctr">
              <a:buNone/>
            </a:pPr>
            <a:r>
              <a:rPr lang="tr-TR" sz="2100" dirty="0" smtClean="0">
                <a:solidFill>
                  <a:srgbClr val="FF0000"/>
                </a:solidFill>
              </a:rPr>
              <a:t>Buna karşılık:</a:t>
            </a:r>
          </a:p>
          <a:p>
            <a:pPr indent="0">
              <a:buNone/>
            </a:pPr>
            <a:endParaRPr lang="tr-TR" sz="2100" dirty="0" smtClean="0"/>
          </a:p>
          <a:p>
            <a:r>
              <a:rPr lang="tr-TR" sz="2100" dirty="0" smtClean="0"/>
              <a:t>Davet edildikleri ABD’de sekiz dilde şarkı söyleyen Diyarbakır Çocuk Korosundan üç çocuğa, 1940’ta yazılmış «Ey </a:t>
            </a:r>
            <a:r>
              <a:rPr lang="tr-TR" sz="2100" dirty="0" err="1" smtClean="0"/>
              <a:t>Raqip</a:t>
            </a:r>
            <a:r>
              <a:rPr lang="tr-TR" sz="2100" dirty="0" smtClean="0"/>
              <a:t>» adlı Kürtçe bir marş da okudukları için «terör örgütü propagandası </a:t>
            </a:r>
            <a:r>
              <a:rPr lang="tr-TR" sz="2100" dirty="0" err="1" smtClean="0"/>
              <a:t>yapmak»tan</a:t>
            </a:r>
            <a:r>
              <a:rPr lang="tr-TR" sz="2100" dirty="0" smtClean="0"/>
              <a:t> 5 yıl istemiyle dava açıldı (</a:t>
            </a:r>
            <a:r>
              <a:rPr lang="tr-TR" sz="2100" dirty="0" err="1" smtClean="0"/>
              <a:t>Bianet</a:t>
            </a:r>
            <a:r>
              <a:rPr lang="tr-TR" sz="2100" dirty="0" smtClean="0"/>
              <a:t>, 10.04.08).</a:t>
            </a:r>
          </a:p>
          <a:p>
            <a:endParaRPr lang="tr-TR" sz="2100" dirty="0" smtClean="0"/>
          </a:p>
          <a:p>
            <a:endParaRPr lang="tr-TR" sz="2100" dirty="0" smtClean="0"/>
          </a:p>
          <a:p>
            <a:r>
              <a:rPr lang="tr-TR" sz="2100" b="1" dirty="0" smtClean="0"/>
              <a:t>Sadece 2008 yılı içinde şu eylemler takibata uğradı</a:t>
            </a:r>
            <a:r>
              <a:rPr lang="tr-TR" sz="2100" dirty="0" smtClean="0"/>
              <a:t>: Hapiste annesiyle Kürtçe konuşmak (R., 15.05.08); cep telefonuyla sokakta Kürtçe konuşmak (R., 06.06.08); parka Kürtçe çiçek adı vermek (</a:t>
            </a:r>
            <a:r>
              <a:rPr lang="tr-TR" sz="2100" dirty="0" err="1" smtClean="0"/>
              <a:t>Antenna</a:t>
            </a:r>
            <a:r>
              <a:rPr lang="tr-TR" sz="2100" dirty="0" smtClean="0"/>
              <a:t>, 15.08.08); Kürtçe bayram tebriki yollamak (R., 23.11.08); Türkçe seçim konuşması yaparken arkaya dönüp Kürtçe su istemek (Sırrı </a:t>
            </a:r>
            <a:r>
              <a:rPr lang="tr-TR" sz="2100" dirty="0" err="1" smtClean="0"/>
              <a:t>Sakık</a:t>
            </a:r>
            <a:r>
              <a:rPr lang="tr-TR" sz="2100" dirty="0" smtClean="0"/>
              <a:t>) (R., 13.01.09); </a:t>
            </a:r>
            <a:r>
              <a:rPr lang="tr-TR" sz="2100" dirty="0"/>
              <a:t>q, w, x harflerini kullanmak (1928 tarihli «Türk Harflerinin Kabulü ve Tatbiki» Kanununa muhalefet) (R., 27.12.08</a:t>
            </a:r>
            <a:r>
              <a:rPr lang="tr-TR" sz="2100" dirty="0" smtClean="0"/>
              <a:t>).</a:t>
            </a:r>
          </a:p>
          <a:p>
            <a:endParaRPr lang="tr-TR" sz="2100" dirty="0" smtClean="0"/>
          </a:p>
          <a:p>
            <a:r>
              <a:rPr lang="tr-TR" sz="2100" dirty="0" smtClean="0"/>
              <a:t>Oğullarının mezarına Kürtçe «Şehidin ruhuna el </a:t>
            </a:r>
            <a:r>
              <a:rPr lang="tr-TR" sz="2100" dirty="0" err="1" smtClean="0"/>
              <a:t>fatiha</a:t>
            </a:r>
            <a:r>
              <a:rPr lang="tr-TR" sz="2100" dirty="0" smtClean="0"/>
              <a:t>» yazdıran bir aileye soruşturma açıldı (T., 25.08.10)</a:t>
            </a:r>
          </a:p>
          <a:p>
            <a:endParaRPr lang="tr-TR" sz="2100" dirty="0"/>
          </a:p>
          <a:p>
            <a:r>
              <a:rPr lang="tr-TR" sz="2100" dirty="0" smtClean="0"/>
              <a:t>Diyarbakır </a:t>
            </a:r>
            <a:r>
              <a:rPr lang="tr-TR" sz="2100" dirty="0"/>
              <a:t>Sur Belediye Başkanı Abdullah Demirbaş, turizm broşürlerini 5 dilde </a:t>
            </a:r>
            <a:r>
              <a:rPr lang="tr-TR" sz="2100" dirty="0" smtClean="0"/>
              <a:t>(</a:t>
            </a:r>
            <a:r>
              <a:rPr lang="tr-TR" sz="2100" dirty="0"/>
              <a:t>Türkçe, Kürtçe, Ermenice, Süryanice, İngilizce, Rusça</a:t>
            </a:r>
            <a:r>
              <a:rPr lang="tr-TR" sz="2100" dirty="0" smtClean="0"/>
              <a:t>) </a:t>
            </a:r>
            <a:r>
              <a:rPr lang="tr-TR" sz="2100" dirty="0"/>
              <a:t>bastırınca Danıştay tarafından görevden alındı. Tekrar seçilince, «örgüt </a:t>
            </a:r>
            <a:r>
              <a:rPr lang="tr-TR" sz="2100" dirty="0" err="1"/>
              <a:t>üyeliği»nden</a:t>
            </a:r>
            <a:r>
              <a:rPr lang="tr-TR" sz="2100" dirty="0"/>
              <a:t> tutuklandı. Mayıs 2009’da «Sayın Öcalan» demekten 2,5 yıla mahkum oldu. Şimdi KCK davasından </a:t>
            </a:r>
            <a:r>
              <a:rPr lang="tr-TR" sz="2100" dirty="0" smtClean="0"/>
              <a:t>yargılanıyor</a:t>
            </a:r>
            <a:r>
              <a:rPr lang="tr-TR" sz="2100" dirty="0" smtClean="0">
                <a:solidFill>
                  <a:srgbClr val="FF0000"/>
                </a:solidFill>
              </a:rPr>
              <a:t>.</a:t>
            </a:r>
            <a:endParaRPr lang="tr-TR" sz="2100" dirty="0">
              <a:solidFill>
                <a:srgbClr val="FF0000"/>
              </a:solidFill>
            </a:endParaRPr>
          </a:p>
          <a:p>
            <a:pPr indent="0">
              <a:buNone/>
            </a:pPr>
            <a:r>
              <a:rPr lang="tr-TR" sz="1900" dirty="0" smtClean="0"/>
              <a:t> </a:t>
            </a:r>
            <a:endParaRPr lang="tr-TR" sz="1900" dirty="0"/>
          </a:p>
          <a:p>
            <a:pPr indent="0">
              <a:buNone/>
            </a:pPr>
            <a:endParaRPr lang="tr-TR" sz="1800" dirty="0" smtClean="0"/>
          </a:p>
          <a:p>
            <a:pPr indent="0">
              <a:buNone/>
            </a:pPr>
            <a:endParaRPr lang="tr-TR" sz="1700" dirty="0" smtClean="0"/>
          </a:p>
          <a:p>
            <a:endParaRPr lang="tr-TR" sz="1600" dirty="0" smtClean="0"/>
          </a:p>
          <a:p>
            <a:endParaRPr lang="tr-TR" sz="1600" dirty="0"/>
          </a:p>
        </p:txBody>
      </p:sp>
      <p:sp>
        <p:nvSpPr>
          <p:cNvPr id="4" name="Altbilgi Yer Tutucusu 3"/>
          <p:cNvSpPr>
            <a:spLocks noGrp="1"/>
          </p:cNvSpPr>
          <p:nvPr>
            <p:ph type="ftr" sz="quarter" idx="11"/>
          </p:nvPr>
        </p:nvSpPr>
        <p:spPr/>
        <p:txBody>
          <a:bodyPr/>
          <a:lstStyle/>
          <a:p>
            <a:r>
              <a:rPr lang="tr-TR" dirty="0" err="1" smtClean="0"/>
              <a:t>B.Oran</a:t>
            </a:r>
            <a:endParaRPr lang="tr-TR" dirty="0"/>
          </a:p>
        </p:txBody>
      </p:sp>
      <p:sp>
        <p:nvSpPr>
          <p:cNvPr id="5" name="Slayt Numarası Yer Tutucusu 4"/>
          <p:cNvSpPr>
            <a:spLocks noGrp="1"/>
          </p:cNvSpPr>
          <p:nvPr>
            <p:ph type="sldNum" sz="quarter" idx="12"/>
          </p:nvPr>
        </p:nvSpPr>
        <p:spPr/>
        <p:txBody>
          <a:bodyPr/>
          <a:lstStyle/>
          <a:p>
            <a:fld id="{D542F309-996F-4697-8C83-9221DB4A4ED2}" type="slidenum">
              <a:rPr lang="tr-TR" smtClean="0"/>
              <a:t>21</a:t>
            </a:fld>
            <a:endParaRPr lang="tr-TR"/>
          </a:p>
        </p:txBody>
      </p:sp>
    </p:spTree>
    <p:extLst>
      <p:ext uri="{BB962C8B-B14F-4D97-AF65-F5344CB8AC3E}">
        <p14:creationId xmlns:p14="http://schemas.microsoft.com/office/powerpoint/2010/main" val="248532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0"/>
            <a:ext cx="8229600" cy="620688"/>
          </a:xfrm>
        </p:spPr>
        <p:txBody>
          <a:bodyPr>
            <a:normAutofit/>
          </a:bodyPr>
          <a:lstStyle/>
          <a:p>
            <a:r>
              <a:rPr lang="tr-TR" sz="2500" dirty="0" smtClean="0"/>
              <a:t>Diyarbakır Sur Belediyesinden Çok Dilde Yayınlar</a:t>
            </a:r>
            <a:endParaRPr lang="tr-TR" sz="2500" dirty="0"/>
          </a:p>
        </p:txBody>
      </p:sp>
      <p:sp>
        <p:nvSpPr>
          <p:cNvPr id="3" name="İçerik Yer Tutucusu 2"/>
          <p:cNvSpPr>
            <a:spLocks noGrp="1"/>
          </p:cNvSpPr>
          <p:nvPr>
            <p:ph idx="1"/>
          </p:nvPr>
        </p:nvSpPr>
        <p:spPr>
          <a:xfrm>
            <a:off x="0" y="692696"/>
            <a:ext cx="9144000" cy="5760640"/>
          </a:xfrm>
        </p:spPr>
        <p:txBody>
          <a:bodyPr/>
          <a:lstStyle/>
          <a:p>
            <a:endParaRPr lang="tr-TR"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22</a:t>
            </a:fld>
            <a:endParaRPr lang="tr-TR"/>
          </a:p>
        </p:txBody>
      </p:sp>
      <p:pic>
        <p:nvPicPr>
          <p:cNvPr id="1027" name="Picture 3" descr="C:\Users\Baskın\AppData\Local\Microsoft\Windows\Temporary Internet Files\Content.Outlook\S1XC2OOZ\DSCN01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2696"/>
            <a:ext cx="9144000"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33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44624"/>
            <a:ext cx="8640960" cy="720080"/>
          </a:xfrm>
        </p:spPr>
        <p:txBody>
          <a:bodyPr>
            <a:normAutofit fontScale="90000"/>
          </a:bodyPr>
          <a:lstStyle/>
          <a:p>
            <a:r>
              <a:rPr lang="tr-TR" sz="2500" dirty="0" smtClean="0"/>
              <a:t>Diyarbakır KCK Davasında Uluslararası Hukuk İhlali:</a:t>
            </a:r>
            <a:br>
              <a:rPr lang="tr-TR" sz="2500" dirty="0" smtClean="0"/>
            </a:br>
            <a:r>
              <a:rPr lang="tr-TR" sz="2500" dirty="0" smtClean="0"/>
              <a:t>Lozan Barış Antlaşması Md. 39/5</a:t>
            </a:r>
            <a:endParaRPr lang="tr-TR" sz="2500" dirty="0"/>
          </a:p>
        </p:txBody>
      </p:sp>
      <p:sp>
        <p:nvSpPr>
          <p:cNvPr id="3" name="İçerik Yer Tutucusu 2"/>
          <p:cNvSpPr>
            <a:spLocks noGrp="1"/>
          </p:cNvSpPr>
          <p:nvPr>
            <p:ph idx="1"/>
          </p:nvPr>
        </p:nvSpPr>
        <p:spPr>
          <a:xfrm>
            <a:off x="0" y="692696"/>
            <a:ext cx="9144000" cy="5832648"/>
          </a:xfrm>
        </p:spPr>
        <p:txBody>
          <a:bodyPr>
            <a:normAutofit lnSpcReduction="10000"/>
          </a:bodyPr>
          <a:lstStyle/>
          <a:p>
            <a:endParaRPr lang="tr-TR" sz="2000" dirty="0" smtClean="0"/>
          </a:p>
          <a:p>
            <a:r>
              <a:rPr lang="tr-TR" sz="2000" dirty="0" smtClean="0"/>
              <a:t>Aralarında çok sayıda belediye başkanı olan KCK sanıkları, «PKK’nın şehir örgütlenmesi» gerekçesiyle yargılanıyor. Sanıklar Kürtçe savunma yapmak istiyor, mahkeme izin vermiyor. Dava kilitlendi. </a:t>
            </a:r>
          </a:p>
          <a:p>
            <a:endParaRPr lang="tr-TR" sz="2000" dirty="0" smtClean="0"/>
          </a:p>
          <a:p>
            <a:r>
              <a:rPr lang="tr-TR" sz="2000" dirty="0" smtClean="0"/>
              <a:t>Oysa, Lozan </a:t>
            </a:r>
            <a:r>
              <a:rPr lang="tr-TR" sz="2000" dirty="0" err="1" smtClean="0"/>
              <a:t>md.</a:t>
            </a:r>
            <a:r>
              <a:rPr lang="tr-TR" sz="2000" dirty="0" smtClean="0"/>
              <a:t> 39/5 şöyle diyor: </a:t>
            </a:r>
          </a:p>
          <a:p>
            <a:pPr indent="0" algn="ctr">
              <a:buNone/>
            </a:pPr>
            <a:r>
              <a:rPr lang="tr-TR" sz="2000" dirty="0"/>
              <a:t>	</a:t>
            </a:r>
            <a:r>
              <a:rPr lang="tr-TR" sz="2000" dirty="0" smtClean="0"/>
              <a:t>«</a:t>
            </a:r>
            <a:r>
              <a:rPr lang="tr-TR" sz="2000" b="1" i="1" dirty="0" smtClean="0"/>
              <a:t>Devletin resmî dili bulunmasına rağmen, </a:t>
            </a:r>
            <a:r>
              <a:rPr lang="tr-TR" sz="2000" b="1" i="1" dirty="0" smtClean="0">
                <a:solidFill>
                  <a:srgbClr val="FF0000"/>
                </a:solidFill>
              </a:rPr>
              <a:t>Türkçeden başka bir dil konuşan Türk uyruklarına</a:t>
            </a:r>
            <a:r>
              <a:rPr lang="tr-TR" sz="2000" b="1" i="1" dirty="0" smtClean="0"/>
              <a:t>, mahkemelerde kendi dillerini sözlü olarak kullanabilmeleri bakımından uygun düşen kolaylıklar sağlanacaktır</a:t>
            </a:r>
            <a:r>
              <a:rPr lang="tr-TR" sz="2000" i="1" dirty="0" smtClean="0"/>
              <a:t>.» </a:t>
            </a:r>
            <a:r>
              <a:rPr lang="tr-TR" sz="2000" dirty="0" smtClean="0"/>
              <a:t> </a:t>
            </a:r>
          </a:p>
          <a:p>
            <a:pPr indent="0">
              <a:buNone/>
            </a:pPr>
            <a:r>
              <a:rPr lang="tr-TR" sz="2000" dirty="0"/>
              <a:t>	</a:t>
            </a:r>
            <a:r>
              <a:rPr lang="tr-TR" sz="2000" dirty="0" smtClean="0"/>
              <a:t> </a:t>
            </a:r>
            <a:endParaRPr lang="tr-TR" sz="2000" i="1" dirty="0" smtClean="0"/>
          </a:p>
          <a:p>
            <a:r>
              <a:rPr lang="tr-TR" sz="2000" dirty="0" smtClean="0"/>
              <a:t>Sanık avukatlarının, Lozan konusunda  bir «uzman kişi» </a:t>
            </a:r>
            <a:r>
              <a:rPr lang="tr-TR" sz="2000" dirty="0"/>
              <a:t>dinletme </a:t>
            </a:r>
            <a:r>
              <a:rPr lang="tr-TR" sz="2000" dirty="0" smtClean="0"/>
              <a:t>talepleri mahkemece reddedildi. Oysa, Ceza Muhakemeleri Kanunu </a:t>
            </a:r>
            <a:r>
              <a:rPr lang="tr-TR" sz="2000" dirty="0" err="1" smtClean="0"/>
              <a:t>md.</a:t>
            </a:r>
            <a:r>
              <a:rPr lang="tr-TR" sz="2000" dirty="0" smtClean="0"/>
              <a:t> 178’e  göre, mahkeme dinlemek zorundaydı.</a:t>
            </a:r>
          </a:p>
          <a:p>
            <a:endParaRPr lang="tr-TR" sz="2000" dirty="0" smtClean="0"/>
          </a:p>
          <a:p>
            <a:r>
              <a:rPr lang="tr-TR" sz="2000" dirty="0" smtClean="0"/>
              <a:t>Mahkemenin ret gerekçesi: «Sanıklar Türkçe biliyor». Oysa Lozan, AİHS </a:t>
            </a:r>
            <a:r>
              <a:rPr lang="tr-TR" sz="2000" dirty="0" err="1" smtClean="0"/>
              <a:t>md.</a:t>
            </a:r>
            <a:r>
              <a:rPr lang="tr-TR" sz="2000" dirty="0" smtClean="0"/>
              <a:t> 6’nın aksine,  biliyor-bilmiyor ayrımı yapmıyor; sanığın kendini en iyi ifade edebileceği dilin, yani  anadilinin farklı olması yeterli.</a:t>
            </a:r>
          </a:p>
          <a:p>
            <a:endParaRPr lang="tr-TR" sz="2000" dirty="0" smtClean="0"/>
          </a:p>
          <a:p>
            <a:r>
              <a:rPr lang="tr-TR" sz="2000" dirty="0" smtClean="0"/>
              <a:t>39/5’deki bu hak, </a:t>
            </a:r>
            <a:r>
              <a:rPr lang="tr-TR" sz="2000" dirty="0" smtClean="0">
                <a:solidFill>
                  <a:srgbClr val="FF0000"/>
                </a:solidFill>
              </a:rPr>
              <a:t>sözlü</a:t>
            </a:r>
            <a:r>
              <a:rPr lang="tr-TR" sz="2000" dirty="0" smtClean="0"/>
              <a:t> olarak kullanılmak şartıyla, resmî dil Türkçe dışındaki bir dili bir resmî dairede kullanma hakkının tek örneği</a:t>
            </a:r>
            <a:r>
              <a:rPr lang="tr-TR" sz="2000" dirty="0" smtClean="0">
                <a:solidFill>
                  <a:srgbClr val="FF0000"/>
                </a:solidFill>
              </a:rPr>
              <a:t>.</a:t>
            </a:r>
            <a:r>
              <a:rPr lang="tr-TR" sz="2000" dirty="0" smtClean="0"/>
              <a:t> </a:t>
            </a:r>
          </a:p>
          <a:p>
            <a:endParaRPr lang="tr-TR" sz="2000" dirty="0" smtClean="0"/>
          </a:p>
          <a:p>
            <a:endParaRPr lang="tr-TR" sz="2000" dirty="0"/>
          </a:p>
        </p:txBody>
      </p:sp>
      <p:sp>
        <p:nvSpPr>
          <p:cNvPr id="4" name="Altbilgi Yer Tutucusu 3"/>
          <p:cNvSpPr>
            <a:spLocks noGrp="1"/>
          </p:cNvSpPr>
          <p:nvPr>
            <p:ph type="ftr" sz="quarter" idx="11"/>
          </p:nvPr>
        </p:nvSpPr>
        <p:spPr/>
        <p:txBody>
          <a:bodyPr/>
          <a:lstStyle/>
          <a:p>
            <a:r>
              <a:rPr lang="tr-TR" dirty="0" err="1" smtClean="0"/>
              <a:t>B.Oran</a:t>
            </a:r>
            <a:endParaRPr lang="tr-TR" dirty="0"/>
          </a:p>
        </p:txBody>
      </p:sp>
      <p:sp>
        <p:nvSpPr>
          <p:cNvPr id="5" name="Slayt Numarası Yer Tutucusu 4"/>
          <p:cNvSpPr>
            <a:spLocks noGrp="1"/>
          </p:cNvSpPr>
          <p:nvPr>
            <p:ph type="sldNum" sz="quarter" idx="12"/>
          </p:nvPr>
        </p:nvSpPr>
        <p:spPr/>
        <p:txBody>
          <a:bodyPr/>
          <a:lstStyle/>
          <a:p>
            <a:fld id="{D542F309-996F-4697-8C83-9221DB4A4ED2}" type="slidenum">
              <a:rPr lang="tr-TR" smtClean="0"/>
              <a:t>23</a:t>
            </a:fld>
            <a:endParaRPr lang="tr-TR"/>
          </a:p>
        </p:txBody>
      </p:sp>
    </p:spTree>
    <p:extLst>
      <p:ext uri="{BB962C8B-B14F-4D97-AF65-F5344CB8AC3E}">
        <p14:creationId xmlns:p14="http://schemas.microsoft.com/office/powerpoint/2010/main" val="11060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04800"/>
            <a:ext cx="8229600" cy="603920"/>
          </a:xfrm>
        </p:spPr>
        <p:txBody>
          <a:bodyPr>
            <a:normAutofit/>
          </a:bodyPr>
          <a:lstStyle/>
          <a:p>
            <a:r>
              <a:rPr lang="tr-TR" sz="2500" dirty="0" smtClean="0"/>
              <a:t>Diyarbakır KCK Davasında İç Hukuk İhlalleri</a:t>
            </a:r>
            <a:endParaRPr lang="tr-TR" sz="2500" dirty="0"/>
          </a:p>
        </p:txBody>
      </p:sp>
      <p:sp>
        <p:nvSpPr>
          <p:cNvPr id="3" name="İçerik Yer Tutucusu 2"/>
          <p:cNvSpPr>
            <a:spLocks noGrp="1"/>
          </p:cNvSpPr>
          <p:nvPr>
            <p:ph idx="1"/>
          </p:nvPr>
        </p:nvSpPr>
        <p:spPr>
          <a:xfrm>
            <a:off x="457200" y="1124744"/>
            <a:ext cx="8229600" cy="5001419"/>
          </a:xfrm>
        </p:spPr>
        <p:txBody>
          <a:bodyPr>
            <a:normAutofit lnSpcReduction="10000"/>
          </a:bodyPr>
          <a:lstStyle/>
          <a:p>
            <a:pPr indent="0">
              <a:buNone/>
            </a:pPr>
            <a:endParaRPr lang="tr-TR" sz="2200" dirty="0" smtClean="0"/>
          </a:p>
          <a:p>
            <a:r>
              <a:rPr lang="tr-TR" sz="2200" dirty="0" smtClean="0"/>
              <a:t>1) Anayasa’nın </a:t>
            </a:r>
            <a:r>
              <a:rPr lang="tr-TR" sz="2200" dirty="0"/>
              <a:t>“Hak Arama Hürriyeti” başlıklı 36. </a:t>
            </a:r>
            <a:r>
              <a:rPr lang="tr-TR" sz="2200" dirty="0" smtClean="0"/>
              <a:t>maddesinde düzenlenen «savunma </a:t>
            </a:r>
            <a:r>
              <a:rPr lang="tr-TR" sz="2200" dirty="0" err="1" smtClean="0"/>
              <a:t>hakkı»nı</a:t>
            </a:r>
            <a:r>
              <a:rPr lang="tr-TR" sz="2200" dirty="0" smtClean="0"/>
              <a:t> engelleme,  </a:t>
            </a:r>
            <a:endParaRPr lang="tr-TR" sz="2200" dirty="0"/>
          </a:p>
          <a:p>
            <a:pPr indent="0">
              <a:buNone/>
            </a:pPr>
            <a:endParaRPr lang="tr-TR" sz="2200" b="1" dirty="0" smtClean="0"/>
          </a:p>
          <a:p>
            <a:r>
              <a:rPr lang="tr-TR" sz="2200" dirty="0" smtClean="0"/>
              <a:t>2</a:t>
            </a:r>
            <a:r>
              <a:rPr lang="tr-TR" sz="2200" dirty="0"/>
              <a:t>) </a:t>
            </a:r>
            <a:r>
              <a:rPr lang="tr-TR" sz="2200" dirty="0" smtClean="0"/>
              <a:t>TCK Md. 257’de düzenlenen «görevi kötüye kullanma»,</a:t>
            </a:r>
          </a:p>
          <a:p>
            <a:endParaRPr lang="tr-TR" sz="2200" dirty="0"/>
          </a:p>
          <a:p>
            <a:r>
              <a:rPr lang="tr-TR" sz="2200" dirty="0" smtClean="0"/>
              <a:t>3) </a:t>
            </a:r>
            <a:r>
              <a:rPr lang="tr-TR" sz="2400" dirty="0"/>
              <a:t>5271 sayılı </a:t>
            </a:r>
            <a:r>
              <a:rPr lang="tr-TR" sz="2400" dirty="0" err="1"/>
              <a:t>CMK’nın</a:t>
            </a:r>
            <a:r>
              <a:rPr lang="tr-TR" sz="2400" dirty="0"/>
              <a:t> </a:t>
            </a:r>
            <a:r>
              <a:rPr lang="tr-TR" sz="2400" dirty="0" smtClean="0"/>
              <a:t>sözü edilmiş 178</a:t>
            </a:r>
            <a:r>
              <a:rPr lang="tr-TR" sz="2400" dirty="0"/>
              <a:t>. </a:t>
            </a:r>
            <a:r>
              <a:rPr lang="tr-TR" sz="2400" dirty="0" smtClean="0"/>
              <a:t>maddesi,</a:t>
            </a:r>
          </a:p>
          <a:p>
            <a:endParaRPr lang="tr-TR" sz="2400" dirty="0"/>
          </a:p>
          <a:p>
            <a:r>
              <a:rPr lang="tr-TR" sz="2400" dirty="0" smtClean="0"/>
              <a:t>4) Yargıtay’ın sözü edilmiş ilke kararı, </a:t>
            </a:r>
            <a:endParaRPr lang="tr-TR" sz="2200" b="1" dirty="0" smtClean="0"/>
          </a:p>
          <a:p>
            <a:endParaRPr lang="tr-TR" sz="2200" b="1" dirty="0" smtClean="0"/>
          </a:p>
          <a:p>
            <a:r>
              <a:rPr lang="tr-TR" sz="2200" dirty="0"/>
              <a:t>5</a:t>
            </a:r>
            <a:r>
              <a:rPr lang="tr-TR" sz="2200" dirty="0" smtClean="0"/>
              <a:t>) </a:t>
            </a:r>
            <a:r>
              <a:rPr lang="tr-TR" sz="2200" dirty="0"/>
              <a:t>2802 </a:t>
            </a:r>
            <a:r>
              <a:rPr lang="tr-TR" sz="2200" dirty="0" smtClean="0"/>
              <a:t>s.  </a:t>
            </a:r>
            <a:r>
              <a:rPr lang="tr-TR" sz="2200" dirty="0"/>
              <a:t>Hakimler ve Savcılar </a:t>
            </a:r>
            <a:r>
              <a:rPr lang="tr-TR" sz="2200" dirty="0" smtClean="0"/>
              <a:t>Kanununun </a:t>
            </a:r>
            <a:r>
              <a:rPr lang="tr-TR" sz="2200" dirty="0"/>
              <a:t>Disiplin Hükümleri bölümünde yer alan  “Yer Değiştirme Cezası” başlıklı </a:t>
            </a:r>
            <a:r>
              <a:rPr lang="tr-TR" sz="2200" dirty="0" smtClean="0"/>
              <a:t> </a:t>
            </a:r>
            <a:r>
              <a:rPr lang="tr-TR" sz="2200" dirty="0" err="1" smtClean="0"/>
              <a:t>md</a:t>
            </a:r>
            <a:r>
              <a:rPr lang="tr-TR" sz="2200" dirty="0" err="1"/>
              <a:t>.</a:t>
            </a:r>
            <a:r>
              <a:rPr lang="tr-TR" sz="2200" dirty="0"/>
              <a:t> 68/b’de düzenlenen </a:t>
            </a:r>
            <a:r>
              <a:rPr lang="tr-TR" sz="2200" i="1" dirty="0"/>
              <a:t>“Yaptıkları işler veya davranışlarıyla görevini doğru ve tarafsız yapamayacağı kanısını uyandırmak…”</a:t>
            </a:r>
            <a:r>
              <a:rPr lang="tr-TR" sz="2200" dirty="0"/>
              <a:t> biçimindeki disiplin </a:t>
            </a:r>
            <a:r>
              <a:rPr lang="tr-TR" sz="2200" dirty="0" smtClean="0"/>
              <a:t>maddesi</a:t>
            </a:r>
            <a:r>
              <a:rPr lang="tr-TR" sz="2200" dirty="0" smtClean="0">
                <a:solidFill>
                  <a:srgbClr val="FF0000"/>
                </a:solidFill>
              </a:rPr>
              <a:t>.</a:t>
            </a:r>
            <a:endParaRPr lang="tr-TR" sz="2200" dirty="0">
              <a:solidFill>
                <a:srgbClr val="FF0000"/>
              </a:solidFill>
            </a:endParaRPr>
          </a:p>
          <a:p>
            <a:endParaRPr lang="tr-TR"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24</a:t>
            </a:fld>
            <a:endParaRPr lang="tr-TR"/>
          </a:p>
        </p:txBody>
      </p:sp>
    </p:spTree>
    <p:extLst>
      <p:ext uri="{BB962C8B-B14F-4D97-AF65-F5344CB8AC3E}">
        <p14:creationId xmlns:p14="http://schemas.microsoft.com/office/powerpoint/2010/main" val="4105835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476672"/>
          </a:xfrm>
        </p:spPr>
        <p:txBody>
          <a:bodyPr>
            <a:normAutofit/>
          </a:bodyPr>
          <a:lstStyle/>
          <a:p>
            <a:r>
              <a:rPr lang="tr-TR" sz="2500" dirty="0" smtClean="0"/>
              <a:t>Kürtçe Konusunda Olumlu Son Gelişmeler</a:t>
            </a:r>
            <a:endParaRPr lang="tr-TR" sz="2500" dirty="0"/>
          </a:p>
        </p:txBody>
      </p:sp>
      <p:sp>
        <p:nvSpPr>
          <p:cNvPr id="3" name="İçerik Yer Tutucusu 2"/>
          <p:cNvSpPr>
            <a:spLocks noGrp="1"/>
          </p:cNvSpPr>
          <p:nvPr>
            <p:ph idx="1"/>
          </p:nvPr>
        </p:nvSpPr>
        <p:spPr>
          <a:xfrm>
            <a:off x="0" y="476672"/>
            <a:ext cx="9144000" cy="6048672"/>
          </a:xfrm>
        </p:spPr>
        <p:txBody>
          <a:bodyPr>
            <a:normAutofit fontScale="62500" lnSpcReduction="20000"/>
          </a:bodyPr>
          <a:lstStyle/>
          <a:p>
            <a:endParaRPr lang="tr-TR" sz="1600" dirty="0" smtClean="0"/>
          </a:p>
          <a:p>
            <a:endParaRPr lang="tr-TR" sz="2700" dirty="0" smtClean="0"/>
          </a:p>
          <a:p>
            <a:r>
              <a:rPr lang="tr-TR" sz="2700" dirty="0" smtClean="0"/>
              <a:t>Mart </a:t>
            </a:r>
            <a:r>
              <a:rPr lang="tr-TR" sz="2700" dirty="0"/>
              <a:t>2009’da Kürtçe </a:t>
            </a:r>
            <a:r>
              <a:rPr lang="tr-TR" sz="2700" dirty="0" err="1" smtClean="0"/>
              <a:t>mevlût</a:t>
            </a:r>
            <a:r>
              <a:rPr lang="tr-TR" sz="2700" dirty="0" smtClean="0"/>
              <a:t>, Şubat </a:t>
            </a:r>
            <a:r>
              <a:rPr lang="tr-TR" sz="2700" dirty="0"/>
              <a:t>2011’de </a:t>
            </a:r>
            <a:r>
              <a:rPr lang="tr-TR" sz="2700" dirty="0" smtClean="0"/>
              <a:t>Kürtçe hutbe başladı. Diyarbakır </a:t>
            </a:r>
            <a:r>
              <a:rPr lang="tr-TR" sz="2700" dirty="0"/>
              <a:t>Valiliği Çağrı </a:t>
            </a:r>
            <a:r>
              <a:rPr lang="tr-TR" sz="2700" dirty="0" smtClean="0"/>
              <a:t>Merkezi </a:t>
            </a:r>
            <a:r>
              <a:rPr lang="tr-TR" sz="2700" dirty="0"/>
              <a:t>Kürtçe </a:t>
            </a:r>
            <a:r>
              <a:rPr lang="tr-TR" sz="2700" dirty="0" smtClean="0"/>
              <a:t>hizmet veriyor.</a:t>
            </a:r>
          </a:p>
          <a:p>
            <a:endParaRPr lang="tr-TR" sz="2700" dirty="0" smtClean="0"/>
          </a:p>
          <a:p>
            <a:r>
              <a:rPr lang="tr-TR" sz="2700" dirty="0" smtClean="0"/>
              <a:t>Urfa’da iki ayrı mahkeme, Kürtçe savunmayı kabul etti (M., 02.12.2010 ve T., 01.01.2011)</a:t>
            </a:r>
          </a:p>
          <a:p>
            <a:endParaRPr lang="tr-TR" sz="2700" dirty="0" smtClean="0"/>
          </a:p>
          <a:p>
            <a:r>
              <a:rPr lang="tr-TR" sz="2700" dirty="0" smtClean="0"/>
              <a:t>Kürt Dili ve Edebiyatı bölümü; Mardin </a:t>
            </a:r>
            <a:r>
              <a:rPr lang="tr-TR" sz="2700" dirty="0" err="1" smtClean="0"/>
              <a:t>Artuklu</a:t>
            </a:r>
            <a:r>
              <a:rPr lang="tr-TR" sz="2700" dirty="0" smtClean="0"/>
              <a:t> Üniversitesinde lisans, Muş’taki Alpaslan Üniversitesinde lisansüstü olarak açıldı (M., 06.01.11)</a:t>
            </a:r>
          </a:p>
          <a:p>
            <a:endParaRPr lang="tr-TR" sz="2700" dirty="0" smtClean="0"/>
          </a:p>
          <a:p>
            <a:r>
              <a:rPr lang="tr-TR" sz="2700" dirty="0" smtClean="0"/>
              <a:t>BDP lideri Selahattin Demirtaş TBMM’de grup toplantısında Kürtçe konuştu. İki yıl önce Ahmet Türk konuşunca Meclis TV yayını kesmişti. Bu kez bir tereddütten sonra yayına devam etti (R., 22.02.11)</a:t>
            </a:r>
          </a:p>
          <a:p>
            <a:endParaRPr lang="tr-TR" sz="2700" dirty="0" smtClean="0"/>
          </a:p>
          <a:p>
            <a:r>
              <a:rPr lang="tr-TR" sz="2700" dirty="0" smtClean="0"/>
              <a:t>Diyarbakır </a:t>
            </a:r>
            <a:r>
              <a:rPr lang="tr-TR" sz="2700" dirty="0"/>
              <a:t>Başsavcılığı, </a:t>
            </a:r>
            <a:r>
              <a:rPr lang="tr-TR" sz="2700" dirty="0" smtClean="0"/>
              <a:t>çok dilde </a:t>
            </a:r>
            <a:r>
              <a:rPr lang="tr-TR" sz="2700" dirty="0"/>
              <a:t>yön levhalarıyla ilgili </a:t>
            </a:r>
            <a:r>
              <a:rPr lang="tr-TR" sz="2700" dirty="0" smtClean="0"/>
              <a:t>«</a:t>
            </a:r>
            <a:r>
              <a:rPr lang="tr-TR" sz="2700" dirty="0"/>
              <a:t>kovuşturmaya yer olmadığı» kararını verdi. </a:t>
            </a:r>
            <a:r>
              <a:rPr lang="tr-TR" sz="2700" dirty="0">
                <a:solidFill>
                  <a:srgbClr val="FF0000"/>
                </a:solidFill>
              </a:rPr>
              <a:t>Gerekçe</a:t>
            </a:r>
            <a:r>
              <a:rPr lang="tr-TR" sz="2700" dirty="0"/>
              <a:t>: ‘Arap harfleri değil Latin harfleri kullanılmış olduğundan, 1928 tarihli ‘Türk Harflerinin Kabulü ve Tatbiki’ kanununu ihlal değildir’ (M., 21.01.11</a:t>
            </a:r>
            <a:r>
              <a:rPr lang="tr-TR" sz="2700" dirty="0" smtClean="0"/>
              <a:t>)</a:t>
            </a:r>
            <a:endParaRPr lang="tr-TR" sz="2700" dirty="0"/>
          </a:p>
          <a:p>
            <a:endParaRPr lang="tr-TR" sz="2700" dirty="0" smtClean="0"/>
          </a:p>
          <a:p>
            <a:r>
              <a:rPr lang="tr-TR" sz="2700" dirty="0" smtClean="0"/>
              <a:t>Diyarbakır Sur Belediyesi, ailede her gece bir masal okuması için 365 </a:t>
            </a:r>
            <a:r>
              <a:rPr lang="tr-TR" sz="2700" dirty="0" err="1" smtClean="0"/>
              <a:t>masallık</a:t>
            </a:r>
            <a:r>
              <a:rPr lang="tr-TR" sz="2700" dirty="0" smtClean="0"/>
              <a:t> </a:t>
            </a:r>
            <a:r>
              <a:rPr lang="tr-TR" sz="2700" dirty="0"/>
              <a:t>Kürtçe </a:t>
            </a:r>
            <a:r>
              <a:rPr lang="tr-TR" sz="2700" dirty="0" smtClean="0"/>
              <a:t>kitap bastırdı.  Ermenicesini 24 Nisan’da dağıtacak. «</a:t>
            </a:r>
            <a:r>
              <a:rPr lang="tr-TR" sz="2700" dirty="0" err="1" smtClean="0"/>
              <a:t>Şemamak</a:t>
            </a:r>
            <a:r>
              <a:rPr lang="tr-TR" sz="2700" dirty="0" smtClean="0"/>
              <a:t>» adlı 3 aylık çocuk dergisini 5 dilde yayınlıyor. İki sokağa </a:t>
            </a:r>
            <a:r>
              <a:rPr lang="tr-TR" sz="2700" dirty="0" err="1" smtClean="0"/>
              <a:t>Mıgırdiç</a:t>
            </a:r>
            <a:r>
              <a:rPr lang="tr-TR" sz="2700" dirty="0" smtClean="0"/>
              <a:t> </a:t>
            </a:r>
            <a:r>
              <a:rPr lang="tr-TR" sz="2700" dirty="0" err="1" smtClean="0"/>
              <a:t>Margosyan</a:t>
            </a:r>
            <a:r>
              <a:rPr lang="tr-TR" sz="2700" dirty="0"/>
              <a:t> </a:t>
            </a:r>
            <a:r>
              <a:rPr lang="tr-TR" sz="2700" dirty="0" smtClean="0"/>
              <a:t> (Ermeni) ve </a:t>
            </a:r>
            <a:r>
              <a:rPr lang="tr-TR" sz="2700" dirty="0" err="1" smtClean="0"/>
              <a:t>Naum</a:t>
            </a:r>
            <a:r>
              <a:rPr lang="tr-TR" sz="2700" dirty="0" smtClean="0"/>
              <a:t> Faik (Süryani) adları verildi.  </a:t>
            </a:r>
            <a:r>
              <a:rPr lang="tr-TR" sz="2700" dirty="0"/>
              <a:t> </a:t>
            </a:r>
          </a:p>
          <a:p>
            <a:endParaRPr lang="tr-TR" sz="2700" dirty="0"/>
          </a:p>
          <a:p>
            <a:pPr algn="ctr"/>
            <a:endParaRPr lang="tr-TR" sz="2700" dirty="0" smtClean="0"/>
          </a:p>
          <a:p>
            <a:pPr algn="ctr"/>
            <a:r>
              <a:rPr lang="tr-TR" sz="3000" dirty="0" smtClean="0"/>
              <a:t>Çok ilginç bir son gelişme: </a:t>
            </a:r>
            <a:r>
              <a:rPr lang="tr-TR" sz="3000" i="1" dirty="0" smtClean="0"/>
              <a:t>Hürriyet</a:t>
            </a:r>
            <a:r>
              <a:rPr lang="tr-TR" sz="3000" dirty="0" smtClean="0"/>
              <a:t> yazarı Fatih Çekirge, 21 ve 22 Şubat 2011:  «</a:t>
            </a:r>
            <a:r>
              <a:rPr lang="tr-TR" sz="3000" i="1" dirty="0" smtClean="0"/>
              <a:t>Kürtçe savunma yapsalar ne olur? Şimdi size belki de Türk basınında ilk kez göreceğiniz önemli bir gerçeği açıklayacağım. Bu gerçek Lozan Antlaşmasından geliyor. Şu 39/5. maddeyi dikkatle okuyun şimdi. </a:t>
            </a:r>
            <a:r>
              <a:rPr lang="tr-TR" sz="3000" dirty="0" smtClean="0"/>
              <a:t>(…)</a:t>
            </a:r>
            <a:r>
              <a:rPr lang="tr-TR" sz="3000" i="1" dirty="0" smtClean="0"/>
              <a:t>»</a:t>
            </a:r>
            <a:r>
              <a:rPr lang="tr-TR" sz="3000" i="1" dirty="0" smtClean="0">
                <a:solidFill>
                  <a:srgbClr val="FF0000"/>
                </a:solidFill>
              </a:rPr>
              <a:t>.</a:t>
            </a:r>
            <a:endParaRPr lang="tr-TR" sz="3000" dirty="0" smtClean="0">
              <a:solidFill>
                <a:srgbClr val="FF0000"/>
              </a:solidFill>
            </a:endParaRPr>
          </a:p>
          <a:p>
            <a:endParaRPr lang="tr-TR" sz="1600" dirty="0" smtClean="0"/>
          </a:p>
          <a:p>
            <a:endParaRPr lang="tr-TR" sz="1600"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25</a:t>
            </a:fld>
            <a:endParaRPr lang="tr-TR"/>
          </a:p>
        </p:txBody>
      </p:sp>
    </p:spTree>
    <p:extLst>
      <p:ext uri="{BB962C8B-B14F-4D97-AF65-F5344CB8AC3E}">
        <p14:creationId xmlns:p14="http://schemas.microsoft.com/office/powerpoint/2010/main" val="5161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 calcmode="lin" valueType="num">
                                      <p:cBhvr additive="base">
                                        <p:cTn id="3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anim calcmode="lin" valueType="num">
                                      <p:cBhvr additive="base">
                                        <p:cTn id="4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16632"/>
            <a:ext cx="8229600" cy="648072"/>
          </a:xfrm>
        </p:spPr>
        <p:txBody>
          <a:bodyPr>
            <a:normAutofit fontScale="90000"/>
          </a:bodyPr>
          <a:lstStyle/>
          <a:p>
            <a:r>
              <a:rPr lang="tr-TR" sz="2500" dirty="0" smtClean="0"/>
              <a:t>Fransa’da Çok Dilde Yol </a:t>
            </a:r>
            <a:r>
              <a:rPr lang="tr-TR" sz="2500" dirty="0" smtClean="0"/>
              <a:t>Levhaları</a:t>
            </a:r>
            <a:br>
              <a:rPr lang="tr-TR" sz="2500" dirty="0" smtClean="0"/>
            </a:br>
            <a:r>
              <a:rPr lang="tr-TR" sz="1300" u="sng" dirty="0">
                <a:effectLst/>
                <a:hlinkClick r:id="rId2"/>
              </a:rPr>
              <a:t>http://fr.wikipedia.org/wiki/Signalisation_routi%C3%A8re_bilingue</a:t>
            </a:r>
            <a:endParaRPr lang="tr-TR" sz="1300" dirty="0"/>
          </a:p>
        </p:txBody>
      </p:sp>
      <p:sp>
        <p:nvSpPr>
          <p:cNvPr id="3" name="İçerik Yer Tutucusu 2"/>
          <p:cNvSpPr>
            <a:spLocks noGrp="1"/>
          </p:cNvSpPr>
          <p:nvPr>
            <p:ph idx="1"/>
          </p:nvPr>
        </p:nvSpPr>
        <p:spPr>
          <a:xfrm>
            <a:off x="0" y="1124744"/>
            <a:ext cx="8964488" cy="5400600"/>
          </a:xfrm>
        </p:spPr>
        <p:txBody>
          <a:bodyPr>
            <a:normAutofit/>
          </a:bodyPr>
          <a:lstStyle/>
          <a:p>
            <a:pPr indent="0" algn="ctr">
              <a:buNone/>
            </a:pPr>
            <a:r>
              <a:rPr lang="tr-TR" sz="1800" dirty="0" smtClean="0"/>
              <a:t>      </a:t>
            </a:r>
            <a:r>
              <a:rPr lang="tr-TR" sz="1800" dirty="0" err="1" smtClean="0"/>
              <a:t>Bretagne</a:t>
            </a:r>
            <a:r>
              <a:rPr lang="tr-TR" sz="1800" dirty="0" smtClean="0"/>
              <a:t>                                                                     </a:t>
            </a:r>
            <a:r>
              <a:rPr lang="tr-TR" sz="1800" dirty="0" err="1" smtClean="0"/>
              <a:t>Pays</a:t>
            </a:r>
            <a:r>
              <a:rPr lang="tr-TR" sz="1800" dirty="0" smtClean="0"/>
              <a:t> </a:t>
            </a:r>
            <a:r>
              <a:rPr lang="tr-TR" sz="1800" dirty="0" err="1" smtClean="0"/>
              <a:t>Basque</a:t>
            </a:r>
            <a:endParaRPr lang="tr-TR" sz="1800"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26</a:t>
            </a:fld>
            <a:endParaRPr lang="tr-TR"/>
          </a:p>
        </p:txBody>
      </p:sp>
      <p:pic>
        <p:nvPicPr>
          <p:cNvPr id="1029" name="Picture 5" descr="http://upload.wikimedia.org/wikipedia/commons/thumb/6/67/Road_signs_bilingual_Breton_in_Quimper.jpg/400px-Road_signs_bilingual_Breton_in_Quimp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39" y="1700808"/>
            <a:ext cx="4026024"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1714655"/>
            <a:ext cx="3744416" cy="446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5380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116632"/>
            <a:ext cx="8229600" cy="720080"/>
          </a:xfrm>
        </p:spPr>
        <p:txBody>
          <a:bodyPr>
            <a:normAutofit/>
          </a:bodyPr>
          <a:lstStyle/>
          <a:p>
            <a:r>
              <a:rPr lang="tr-TR" sz="2500" dirty="0" smtClean="0"/>
              <a:t>Türkiye’de Çok Dilde Yol Levhası</a:t>
            </a:r>
            <a:endParaRPr lang="tr-TR" sz="2500" dirty="0"/>
          </a:p>
        </p:txBody>
      </p:sp>
      <p:sp>
        <p:nvSpPr>
          <p:cNvPr id="3" name="İçerik Yer Tutucusu 2"/>
          <p:cNvSpPr>
            <a:spLocks noGrp="1"/>
          </p:cNvSpPr>
          <p:nvPr>
            <p:ph idx="1"/>
          </p:nvPr>
        </p:nvSpPr>
        <p:spPr>
          <a:xfrm>
            <a:off x="0" y="836712"/>
            <a:ext cx="9036496" cy="5616624"/>
          </a:xfrm>
        </p:spPr>
        <p:txBody>
          <a:bodyPr/>
          <a:lstStyle/>
          <a:p>
            <a:endParaRPr lang="tr-TR"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27</a:t>
            </a:fld>
            <a:endParaRPr lang="tr-TR"/>
          </a:p>
        </p:txBody>
      </p:sp>
      <p:pic>
        <p:nvPicPr>
          <p:cNvPr id="2050" name="Picture 2" descr="C:\Users\Baskın\AppData\Local\Microsoft\Windows\Temporary Internet Files\Content.Outlook\S1XC2OOZ\DSCF0333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80728"/>
            <a:ext cx="8784976"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347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836712"/>
          </a:xfrm>
        </p:spPr>
        <p:txBody>
          <a:bodyPr>
            <a:normAutofit/>
          </a:bodyPr>
          <a:lstStyle/>
          <a:p>
            <a:r>
              <a:rPr lang="tr-TR" sz="2500" dirty="0" smtClean="0"/>
              <a:t>Bir Hakkari Fırınında Kürtçe Tabela </a:t>
            </a:r>
            <a:r>
              <a:rPr lang="tr-TR" sz="2500" dirty="0"/>
              <a:t>– 2010</a:t>
            </a:r>
            <a:br>
              <a:rPr lang="tr-TR" sz="2500" dirty="0"/>
            </a:br>
            <a:r>
              <a:rPr lang="tr-TR" sz="1300" dirty="0"/>
              <a:t>http://www.internethaber.com/hakkaride-iki-dilli-firin-acilimi-318712h.htm</a:t>
            </a:r>
            <a:endParaRPr lang="tr-TR" sz="1300" dirty="0"/>
          </a:p>
        </p:txBody>
      </p:sp>
      <p:sp>
        <p:nvSpPr>
          <p:cNvPr id="3" name="İçerik Yer Tutucusu 2"/>
          <p:cNvSpPr>
            <a:spLocks noGrp="1"/>
          </p:cNvSpPr>
          <p:nvPr>
            <p:ph idx="1"/>
          </p:nvPr>
        </p:nvSpPr>
        <p:spPr>
          <a:xfrm>
            <a:off x="0" y="836712"/>
            <a:ext cx="9144000" cy="5688632"/>
          </a:xfrm>
        </p:spPr>
        <p:txBody>
          <a:bodyPr/>
          <a:lstStyle/>
          <a:p>
            <a:endParaRPr lang="tr-TR"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28</a:t>
            </a:fld>
            <a:endParaRPr lang="tr-TR"/>
          </a:p>
        </p:txBody>
      </p:sp>
      <p:pic>
        <p:nvPicPr>
          <p:cNvPr id="1037" name="Picture 13" descr="Hakkâri’de de çift dilli ‘fırı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91" y="1340768"/>
            <a:ext cx="8162318"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152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04800"/>
            <a:ext cx="8229600" cy="531912"/>
          </a:xfrm>
        </p:spPr>
        <p:txBody>
          <a:bodyPr>
            <a:normAutofit fontScale="90000"/>
          </a:bodyPr>
          <a:lstStyle/>
          <a:p>
            <a:r>
              <a:rPr lang="tr-TR" sz="2500" dirty="0" smtClean="0"/>
              <a:t>Nusaybin’de Kürtçe Manav </a:t>
            </a:r>
            <a:r>
              <a:rPr lang="tr-TR" sz="2500" dirty="0"/>
              <a:t>Etiketleri</a:t>
            </a:r>
            <a:br>
              <a:rPr lang="tr-TR" sz="2500" dirty="0"/>
            </a:br>
            <a:r>
              <a:rPr lang="tr-TR" sz="1300" dirty="0"/>
              <a:t>http://www.nusaybinim.com/haber.php?id=621</a:t>
            </a:r>
          </a:p>
        </p:txBody>
      </p:sp>
      <p:pic>
        <p:nvPicPr>
          <p:cNvPr id="7" name="video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27583" y="908720"/>
            <a:ext cx="7560841" cy="5217443"/>
          </a:xfrm>
        </p:spPr>
      </p:pic>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29</a:t>
            </a:fld>
            <a:endParaRPr lang="tr-TR"/>
          </a:p>
        </p:txBody>
      </p:sp>
    </p:spTree>
    <p:extLst>
      <p:ext uri="{BB962C8B-B14F-4D97-AF65-F5344CB8AC3E}">
        <p14:creationId xmlns:p14="http://schemas.microsoft.com/office/powerpoint/2010/main" val="3783588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116632"/>
            <a:ext cx="8856984" cy="1080120"/>
          </a:xfrm>
        </p:spPr>
        <p:txBody>
          <a:bodyPr>
            <a:normAutofit fontScale="90000"/>
          </a:bodyPr>
          <a:lstStyle/>
          <a:p>
            <a:r>
              <a:rPr lang="tr-TR" sz="2500" dirty="0" smtClean="0"/>
              <a:t/>
            </a:r>
            <a:br>
              <a:rPr lang="tr-TR" sz="2500" dirty="0" smtClean="0"/>
            </a:br>
            <a:r>
              <a:rPr lang="tr-TR" sz="2500" dirty="0"/>
              <a:t/>
            </a:r>
            <a:br>
              <a:rPr lang="tr-TR" sz="2500" dirty="0"/>
            </a:br>
            <a:r>
              <a:rPr lang="tr-TR" sz="2500" dirty="0" smtClean="0"/>
              <a:t/>
            </a:r>
            <a:br>
              <a:rPr lang="tr-TR" sz="2500" dirty="0" smtClean="0"/>
            </a:br>
            <a:r>
              <a:rPr lang="tr-TR" sz="2500" dirty="0" smtClean="0"/>
              <a:t/>
            </a:r>
            <a:br>
              <a:rPr lang="tr-TR" sz="2500" dirty="0" smtClean="0"/>
            </a:br>
            <a:r>
              <a:rPr lang="tr-TR" sz="2500" dirty="0"/>
              <a:t/>
            </a:r>
            <a:br>
              <a:rPr lang="tr-TR" sz="2500" dirty="0"/>
            </a:br>
            <a:r>
              <a:rPr lang="tr-TR" sz="2500" dirty="0" smtClean="0"/>
              <a:t/>
            </a:r>
            <a:br>
              <a:rPr lang="tr-TR" sz="2500" dirty="0" smtClean="0"/>
            </a:br>
            <a:r>
              <a:rPr lang="tr-TR" sz="2700" dirty="0" smtClean="0"/>
              <a:t>Meşrutiyet (1908) ve </a:t>
            </a:r>
            <a:r>
              <a:rPr lang="tr-TR" sz="2700" dirty="0" err="1" smtClean="0"/>
              <a:t>Mütareke’de</a:t>
            </a:r>
            <a:r>
              <a:rPr lang="tr-TR" sz="2700" dirty="0" smtClean="0"/>
              <a:t> (1918) Dil: </a:t>
            </a:r>
            <a:br>
              <a:rPr lang="tr-TR" sz="2700" dirty="0" smtClean="0"/>
            </a:br>
            <a:r>
              <a:rPr lang="tr-TR" sz="2700" dirty="0" smtClean="0"/>
              <a:t>Kürtçe Yayınlar ve İttihat &amp; Terakki</a:t>
            </a:r>
            <a:r>
              <a:rPr lang="tr-TR" sz="2500" dirty="0" smtClean="0"/>
              <a:t/>
            </a:r>
            <a:br>
              <a:rPr lang="tr-TR" sz="2500" dirty="0" smtClean="0"/>
            </a:br>
            <a:endParaRPr lang="tr-TR" sz="2500" dirty="0"/>
          </a:p>
        </p:txBody>
      </p:sp>
      <p:sp>
        <p:nvSpPr>
          <p:cNvPr id="3" name="İçerik Yer Tutucusu 2"/>
          <p:cNvSpPr>
            <a:spLocks noGrp="1"/>
          </p:cNvSpPr>
          <p:nvPr>
            <p:ph idx="1"/>
          </p:nvPr>
        </p:nvSpPr>
        <p:spPr>
          <a:xfrm>
            <a:off x="0" y="836712"/>
            <a:ext cx="9144000" cy="5616624"/>
          </a:xfrm>
        </p:spPr>
        <p:txBody>
          <a:bodyPr>
            <a:normAutofit fontScale="62500" lnSpcReduction="20000"/>
          </a:bodyPr>
          <a:lstStyle/>
          <a:p>
            <a:pPr indent="0">
              <a:buNone/>
            </a:pPr>
            <a:endParaRPr lang="tr-TR" sz="2600" dirty="0" smtClean="0"/>
          </a:p>
          <a:p>
            <a:r>
              <a:rPr lang="tr-TR" sz="2900" b="1" dirty="0" smtClean="0"/>
              <a:t>Öncesi</a:t>
            </a:r>
            <a:r>
              <a:rPr lang="tr-TR" sz="2900" dirty="0"/>
              <a:t>: </a:t>
            </a:r>
          </a:p>
          <a:p>
            <a:pPr lvl="1"/>
            <a:r>
              <a:rPr lang="tr-TR" sz="2600" dirty="0"/>
              <a:t>Ermenice harfli Kürtçe İncil (1844 ve 1857</a:t>
            </a:r>
            <a:r>
              <a:rPr lang="tr-TR" sz="2600" dirty="0" smtClean="0"/>
              <a:t>), Kürtçe-Arapça </a:t>
            </a:r>
            <a:r>
              <a:rPr lang="tr-TR" sz="2600" dirty="0"/>
              <a:t>sözlük (1894</a:t>
            </a:r>
            <a:r>
              <a:rPr lang="tr-TR" sz="2600" dirty="0" smtClean="0"/>
              <a:t>), 1898 </a:t>
            </a:r>
            <a:r>
              <a:rPr lang="tr-TR" sz="2600" dirty="0"/>
              <a:t>Kürdistan gazetesi </a:t>
            </a:r>
            <a:r>
              <a:rPr lang="tr-TR" sz="2600" dirty="0" smtClean="0"/>
              <a:t>  </a:t>
            </a:r>
          </a:p>
          <a:p>
            <a:endParaRPr lang="tr-TR" b="1" dirty="0" smtClean="0"/>
          </a:p>
          <a:p>
            <a:r>
              <a:rPr lang="tr-TR" b="1" dirty="0" smtClean="0"/>
              <a:t>1908-1913</a:t>
            </a:r>
            <a:r>
              <a:rPr lang="tr-TR" dirty="0" smtClean="0"/>
              <a:t>  </a:t>
            </a:r>
          </a:p>
          <a:p>
            <a:pPr marL="329184" lvl="1" indent="0">
              <a:buNone/>
            </a:pPr>
            <a:endParaRPr lang="tr-TR" sz="2900" dirty="0"/>
          </a:p>
          <a:p>
            <a:pPr marL="329184" lvl="1" indent="0">
              <a:buNone/>
            </a:pPr>
            <a:r>
              <a:rPr lang="tr-TR" sz="2900" dirty="0" smtClean="0"/>
              <a:t>1</a:t>
            </a:r>
            <a:r>
              <a:rPr lang="tr-TR" sz="2900" dirty="0"/>
              <a:t>) Kürtçe yayınlar:</a:t>
            </a:r>
          </a:p>
          <a:p>
            <a:pPr lvl="2"/>
            <a:r>
              <a:rPr lang="tr-TR" sz="2600" dirty="0"/>
              <a:t>1908-09 </a:t>
            </a:r>
            <a:r>
              <a:rPr lang="tr-TR" sz="2600" dirty="0" err="1"/>
              <a:t>Kürd</a:t>
            </a:r>
            <a:r>
              <a:rPr lang="tr-TR" sz="2600" dirty="0"/>
              <a:t> Teavün ve Terakki Gazetesi  </a:t>
            </a:r>
          </a:p>
          <a:p>
            <a:pPr lvl="2"/>
            <a:r>
              <a:rPr lang="tr-TR" sz="2600" dirty="0"/>
              <a:t>1909 Kürtçe-Türkçe sözlük</a:t>
            </a:r>
          </a:p>
          <a:p>
            <a:pPr lvl="2"/>
            <a:r>
              <a:rPr lang="tr-TR" sz="2600" dirty="0"/>
              <a:t>Kürt Talebe </a:t>
            </a:r>
            <a:r>
              <a:rPr lang="tr-TR" sz="2600" dirty="0" err="1"/>
              <a:t>Hevi</a:t>
            </a:r>
            <a:r>
              <a:rPr lang="tr-TR" sz="2600" dirty="0"/>
              <a:t> Cemiyeti yayınları: 1913 </a:t>
            </a:r>
            <a:r>
              <a:rPr lang="tr-TR" sz="2600" dirty="0" err="1"/>
              <a:t>Roji</a:t>
            </a:r>
            <a:r>
              <a:rPr lang="tr-TR" sz="2600" dirty="0"/>
              <a:t> Kürt (Kürt Güneşi) ve </a:t>
            </a:r>
            <a:r>
              <a:rPr lang="tr-TR" sz="2600" dirty="0" err="1"/>
              <a:t>Hetavi</a:t>
            </a:r>
            <a:r>
              <a:rPr lang="tr-TR" sz="2600" dirty="0"/>
              <a:t> Kürt (Kürt Günü)  </a:t>
            </a:r>
          </a:p>
          <a:p>
            <a:pPr lvl="2"/>
            <a:endParaRPr lang="tr-TR" sz="1700" dirty="0"/>
          </a:p>
          <a:p>
            <a:pPr marL="329184" lvl="1" indent="0">
              <a:buNone/>
            </a:pPr>
            <a:r>
              <a:rPr lang="tr-TR" sz="2900" dirty="0">
                <a:latin typeface="Arial" pitchFamily="34" charset="0"/>
                <a:cs typeface="Arial" pitchFamily="34" charset="0"/>
              </a:rPr>
              <a:t>2) İttihat &amp; Terakki faaliyetleri</a:t>
            </a:r>
            <a:r>
              <a:rPr lang="tr-TR" sz="2900" dirty="0">
                <a:cs typeface="Arial" pitchFamily="34" charset="0"/>
              </a:rPr>
              <a:t>: </a:t>
            </a:r>
          </a:p>
          <a:p>
            <a:pPr marL="329184" lvl="1" indent="0">
              <a:buNone/>
            </a:pPr>
            <a:endParaRPr lang="tr-TR" sz="2600" dirty="0" smtClean="0">
              <a:cs typeface="Arial" pitchFamily="34" charset="0"/>
            </a:endParaRPr>
          </a:p>
          <a:p>
            <a:pPr lvl="2"/>
            <a:r>
              <a:rPr lang="tr-TR" sz="2600" dirty="0" smtClean="0">
                <a:cs typeface="Arial" pitchFamily="34" charset="0"/>
              </a:rPr>
              <a:t>Kürdistan’da herhangi bir kısıtlama söz konusu değil, olamaz.</a:t>
            </a:r>
          </a:p>
          <a:p>
            <a:pPr lvl="2"/>
            <a:endParaRPr lang="tr-TR" sz="2600" dirty="0" smtClean="0">
              <a:cs typeface="Arial" pitchFamily="34" charset="0"/>
            </a:endParaRPr>
          </a:p>
          <a:p>
            <a:pPr lvl="2"/>
            <a:r>
              <a:rPr lang="tr-TR" sz="2600" dirty="0" smtClean="0">
                <a:cs typeface="Arial" pitchFamily="34" charset="0"/>
              </a:rPr>
              <a:t>İstanbul’da asparagas: Dr. </a:t>
            </a:r>
            <a:r>
              <a:rPr lang="tr-TR" sz="2600" dirty="0" err="1" smtClean="0">
                <a:cs typeface="Arial" pitchFamily="34" charset="0"/>
              </a:rPr>
              <a:t>Friç</a:t>
            </a:r>
            <a:r>
              <a:rPr lang="tr-TR" sz="2600" dirty="0" smtClean="0">
                <a:cs typeface="Arial" pitchFamily="34" charset="0"/>
              </a:rPr>
              <a:t>/Habil Adem/Naci İsmail </a:t>
            </a:r>
            <a:r>
              <a:rPr lang="tr-TR" sz="2600" dirty="0" err="1" smtClean="0">
                <a:cs typeface="Arial" pitchFamily="34" charset="0"/>
              </a:rPr>
              <a:t>Pelister</a:t>
            </a:r>
            <a:endParaRPr lang="tr-TR" sz="2600" dirty="0" smtClean="0">
              <a:cs typeface="Arial" pitchFamily="34" charset="0"/>
            </a:endParaRPr>
          </a:p>
          <a:p>
            <a:pPr indent="0">
              <a:buNone/>
            </a:pPr>
            <a:r>
              <a:rPr lang="tr-TR" sz="2600" dirty="0">
                <a:cs typeface="Arial" pitchFamily="34" charset="0"/>
              </a:rPr>
              <a:t> </a:t>
            </a:r>
            <a:r>
              <a:rPr lang="tr-TR" sz="2600" dirty="0" smtClean="0">
                <a:cs typeface="Arial" pitchFamily="34" charset="0"/>
              </a:rPr>
              <a:t>                 «</a:t>
            </a:r>
            <a:r>
              <a:rPr lang="tr-TR" sz="2600" i="1" dirty="0" smtClean="0">
                <a:cs typeface="Arial" pitchFamily="34" charset="0"/>
              </a:rPr>
              <a:t>Kürtler – Tarihsel ve Toplumsal İncelemeler</a:t>
            </a:r>
            <a:r>
              <a:rPr lang="tr-TR" sz="2600" dirty="0" smtClean="0">
                <a:cs typeface="Arial" pitchFamily="34" charset="0"/>
              </a:rPr>
              <a:t>»</a:t>
            </a:r>
            <a:r>
              <a:rPr lang="tr-TR" sz="2600" i="1" dirty="0" smtClean="0">
                <a:cs typeface="Arial" pitchFamily="34" charset="0"/>
              </a:rPr>
              <a:t> </a:t>
            </a:r>
            <a:r>
              <a:rPr lang="tr-TR" sz="2600" dirty="0" smtClean="0">
                <a:cs typeface="Arial" pitchFamily="34" charset="0"/>
              </a:rPr>
              <a:t>(1918):</a:t>
            </a:r>
          </a:p>
          <a:p>
            <a:pPr indent="0">
              <a:buNone/>
            </a:pPr>
            <a:endParaRPr lang="tr-TR" sz="2600" dirty="0" smtClean="0">
              <a:cs typeface="Arial" pitchFamily="34" charset="0"/>
            </a:endParaRPr>
          </a:p>
          <a:p>
            <a:pPr indent="0">
              <a:buNone/>
            </a:pPr>
            <a:r>
              <a:rPr lang="tr-TR" sz="2600" dirty="0">
                <a:cs typeface="Arial" pitchFamily="34" charset="0"/>
              </a:rPr>
              <a:t>	</a:t>
            </a:r>
            <a:r>
              <a:rPr lang="tr-TR" sz="2600" dirty="0" smtClean="0">
                <a:cs typeface="Arial" pitchFamily="34" charset="0"/>
              </a:rPr>
              <a:t> «</a:t>
            </a:r>
            <a:r>
              <a:rPr lang="tr-TR" sz="2600" i="1" dirty="0" smtClean="0">
                <a:cs typeface="Arial" pitchFamily="34" charset="0"/>
              </a:rPr>
              <a:t>Kürt diye bir millet ve kendine özgü bir dili yoktur. </a:t>
            </a:r>
            <a:r>
              <a:rPr lang="tr-TR" sz="2600" i="1" dirty="0" smtClean="0"/>
              <a:t>Petersburg Akademisinin “</a:t>
            </a:r>
            <a:r>
              <a:rPr lang="tr-TR" sz="2600" i="1" dirty="0" err="1" smtClean="0"/>
              <a:t>Kürdçe</a:t>
            </a:r>
            <a:r>
              <a:rPr lang="tr-TR" sz="2600" i="1" dirty="0" smtClean="0"/>
              <a:t>-</a:t>
            </a:r>
          </a:p>
          <a:p>
            <a:pPr indent="0">
              <a:buNone/>
            </a:pPr>
            <a:r>
              <a:rPr lang="tr-TR" sz="2600" i="1" dirty="0"/>
              <a:t>	</a:t>
            </a:r>
            <a:r>
              <a:rPr lang="tr-TR" sz="2600" i="1" dirty="0" smtClean="0"/>
              <a:t>Rusça-Almanca </a:t>
            </a:r>
            <a:r>
              <a:rPr lang="tr-TR" sz="2600" i="1" dirty="0" err="1" smtClean="0"/>
              <a:t>Lugat”ındaki</a:t>
            </a:r>
            <a:r>
              <a:rPr lang="tr-TR" sz="2600" i="1" dirty="0" smtClean="0"/>
              <a:t> 8307 kelimenin: 300’ü Kürtçe, </a:t>
            </a:r>
            <a:r>
              <a:rPr lang="fi-FI" sz="2600" i="1" dirty="0" smtClean="0"/>
              <a:t>3080</a:t>
            </a:r>
            <a:r>
              <a:rPr lang="tr-TR" sz="2600" i="1" dirty="0" smtClean="0"/>
              <a:t>’i Türk dilleri, 2640’ı İran dilleri, </a:t>
            </a:r>
          </a:p>
          <a:p>
            <a:pPr indent="0">
              <a:buNone/>
            </a:pPr>
            <a:r>
              <a:rPr lang="tr-TR" sz="2600" i="1" dirty="0"/>
              <a:t>	</a:t>
            </a:r>
            <a:r>
              <a:rPr lang="tr-TR" sz="2600" i="1" dirty="0" smtClean="0"/>
              <a:t>2000’i Arapçadır</a:t>
            </a:r>
            <a:r>
              <a:rPr lang="tr-TR" sz="2600" dirty="0" smtClean="0">
                <a:cs typeface="Arial" pitchFamily="34" charset="0"/>
              </a:rPr>
              <a:t>»</a:t>
            </a:r>
          </a:p>
          <a:p>
            <a:endParaRPr lang="tr-TR" sz="2200" dirty="0" smtClean="0">
              <a:cs typeface="Arial" pitchFamily="34" charset="0"/>
            </a:endParaRPr>
          </a:p>
          <a:p>
            <a:pPr indent="0">
              <a:buNone/>
            </a:pPr>
            <a:endParaRPr lang="tr-TR" sz="2200" dirty="0" smtClean="0">
              <a:cs typeface="Arial" pitchFamily="34" charset="0"/>
            </a:endParaRPr>
          </a:p>
          <a:p>
            <a:r>
              <a:rPr lang="tr-TR" b="1" dirty="0" smtClean="0">
                <a:cs typeface="Arial" pitchFamily="34" charset="0"/>
              </a:rPr>
              <a:t>1913-18</a:t>
            </a:r>
            <a:r>
              <a:rPr lang="tr-TR" dirty="0" smtClean="0">
                <a:cs typeface="Arial" pitchFamily="34" charset="0"/>
              </a:rPr>
              <a:t> </a:t>
            </a:r>
            <a:r>
              <a:rPr lang="tr-TR" b="1" dirty="0">
                <a:cs typeface="Arial" pitchFamily="34" charset="0"/>
              </a:rPr>
              <a:t>Enver </a:t>
            </a:r>
            <a:r>
              <a:rPr lang="tr-TR" b="1" dirty="0" smtClean="0">
                <a:cs typeface="Arial" pitchFamily="34" charset="0"/>
              </a:rPr>
              <a:t>Paşa diktatörlüğü </a:t>
            </a:r>
          </a:p>
          <a:p>
            <a:pPr indent="0">
              <a:buNone/>
            </a:pPr>
            <a:endParaRPr lang="tr-TR" dirty="0" smtClean="0">
              <a:cs typeface="Arial" pitchFamily="34" charset="0"/>
            </a:endParaRPr>
          </a:p>
          <a:p>
            <a:pPr indent="0">
              <a:buNone/>
            </a:pPr>
            <a:endParaRPr lang="tr-TR" sz="2200" dirty="0" smtClean="0">
              <a:cs typeface="Arial" pitchFamily="34" charset="0"/>
            </a:endParaRPr>
          </a:p>
          <a:p>
            <a:r>
              <a:rPr lang="tr-TR" b="1" dirty="0" smtClean="0">
                <a:cs typeface="Arial" pitchFamily="34" charset="0"/>
              </a:rPr>
              <a:t>1918-19 </a:t>
            </a:r>
            <a:r>
              <a:rPr lang="tr-TR" b="1" dirty="0" err="1" smtClean="0">
                <a:cs typeface="Arial" pitchFamily="34" charset="0"/>
              </a:rPr>
              <a:t>Jin</a:t>
            </a:r>
            <a:r>
              <a:rPr lang="tr-TR" b="1" dirty="0" smtClean="0">
                <a:cs typeface="Arial" pitchFamily="34" charset="0"/>
              </a:rPr>
              <a:t> dergisi </a:t>
            </a:r>
            <a:r>
              <a:rPr lang="tr-TR" dirty="0" smtClean="0">
                <a:cs typeface="Arial" pitchFamily="34" charset="0"/>
              </a:rPr>
              <a:t>(</a:t>
            </a:r>
            <a:r>
              <a:rPr lang="tr-TR" dirty="0" err="1" smtClean="0">
                <a:cs typeface="Arial" pitchFamily="34" charset="0"/>
              </a:rPr>
              <a:t>Kurmançi</a:t>
            </a:r>
            <a:r>
              <a:rPr lang="tr-TR" dirty="0" smtClean="0">
                <a:cs typeface="Arial" pitchFamily="34" charset="0"/>
              </a:rPr>
              <a:t>/</a:t>
            </a:r>
            <a:r>
              <a:rPr lang="tr-TR" dirty="0" err="1" smtClean="0">
                <a:cs typeface="Arial" pitchFamily="34" charset="0"/>
              </a:rPr>
              <a:t>Sorani</a:t>
            </a:r>
            <a:r>
              <a:rPr lang="tr-TR" dirty="0" smtClean="0">
                <a:cs typeface="Arial" pitchFamily="34" charset="0"/>
              </a:rPr>
              <a:t>, Türkçe)</a:t>
            </a:r>
            <a:r>
              <a:rPr lang="tr-TR" dirty="0" smtClean="0">
                <a:solidFill>
                  <a:srgbClr val="FF0000"/>
                </a:solidFill>
                <a:cs typeface="Arial" pitchFamily="34" charset="0"/>
              </a:rPr>
              <a:t>.</a:t>
            </a:r>
            <a:endParaRPr lang="tr-TR" dirty="0">
              <a:solidFill>
                <a:srgbClr val="FF0000"/>
              </a:solidFill>
            </a:endParaRPr>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3</a:t>
            </a:fld>
            <a:endParaRPr lang="tr-TR"/>
          </a:p>
        </p:txBody>
      </p:sp>
    </p:spTree>
    <p:extLst>
      <p:ext uri="{BB962C8B-B14F-4D97-AF65-F5344CB8AC3E}">
        <p14:creationId xmlns:p14="http://schemas.microsoft.com/office/powerpoint/2010/main" val="320812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 calcmode="lin" valueType="num">
                                      <p:cBhvr additive="base">
                                        <p:cTn id="5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anim calcmode="lin" valueType="num">
                                      <p:cBhvr additive="base">
                                        <p:cTn id="57"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 calcmode="lin" valueType="num">
                                      <p:cBhvr additive="base">
                                        <p:cTn id="61"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8" end="18"/>
                                            </p:txEl>
                                          </p:spTgt>
                                        </p:tgtEl>
                                        <p:attrNameLst>
                                          <p:attrName>style.visibility</p:attrName>
                                        </p:attrNameLst>
                                      </p:cBhvr>
                                      <p:to>
                                        <p:strVal val="visible"/>
                                      </p:to>
                                    </p:set>
                                    <p:anim calcmode="lin" valueType="num">
                                      <p:cBhvr additive="base">
                                        <p:cTn id="65"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19" end="19"/>
                                            </p:txEl>
                                          </p:spTgt>
                                        </p:tgtEl>
                                        <p:attrNameLst>
                                          <p:attrName>style.visibility</p:attrName>
                                        </p:attrNameLst>
                                      </p:cBhvr>
                                      <p:to>
                                        <p:strVal val="visible"/>
                                      </p:to>
                                    </p:set>
                                    <p:anim calcmode="lin" valueType="num">
                                      <p:cBhvr additive="base">
                                        <p:cTn id="69"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9" end="19"/>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
                                            <p:txEl>
                                              <p:pRg st="20" end="20"/>
                                            </p:txEl>
                                          </p:spTgt>
                                        </p:tgtEl>
                                        <p:attrNameLst>
                                          <p:attrName>style.visibility</p:attrName>
                                        </p:attrNameLst>
                                      </p:cBhvr>
                                      <p:to>
                                        <p:strVal val="visible"/>
                                      </p:to>
                                    </p:set>
                                    <p:anim calcmode="lin" valueType="num">
                                      <p:cBhvr additive="base">
                                        <p:cTn id="73"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23" end="23"/>
                                            </p:txEl>
                                          </p:spTgt>
                                        </p:tgtEl>
                                        <p:attrNameLst>
                                          <p:attrName>style.visibility</p:attrName>
                                        </p:attrNameLst>
                                      </p:cBhvr>
                                      <p:to>
                                        <p:strVal val="visible"/>
                                      </p:to>
                                    </p:set>
                                    <p:anim calcmode="lin" valueType="num">
                                      <p:cBhvr additive="base">
                                        <p:cTn id="79" dur="500" fill="hold"/>
                                        <p:tgtEl>
                                          <p:spTgt spid="3">
                                            <p:txEl>
                                              <p:pRg st="23" end="2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23" end="2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26" end="26"/>
                                            </p:txEl>
                                          </p:spTgt>
                                        </p:tgtEl>
                                        <p:attrNameLst>
                                          <p:attrName>style.visibility</p:attrName>
                                        </p:attrNameLst>
                                      </p:cBhvr>
                                      <p:to>
                                        <p:strVal val="visible"/>
                                      </p:to>
                                    </p:set>
                                    <p:anim calcmode="lin" valueType="num">
                                      <p:cBhvr additive="base">
                                        <p:cTn id="85" dur="500" fill="hold"/>
                                        <p:tgtEl>
                                          <p:spTgt spid="3">
                                            <p:txEl>
                                              <p:pRg st="26" end="2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26" end="2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16632"/>
            <a:ext cx="8229600" cy="936104"/>
          </a:xfrm>
        </p:spPr>
        <p:txBody>
          <a:bodyPr>
            <a:normAutofit fontScale="90000"/>
          </a:bodyPr>
          <a:lstStyle/>
          <a:p>
            <a:r>
              <a:rPr lang="tr-TR" sz="2500" dirty="0" smtClean="0"/>
              <a:t>Batmanlı Manav Mehmet Nurullah Yılmaz’ın</a:t>
            </a:r>
            <a:r>
              <a:rPr lang="tr-TR" sz="2500" dirty="0"/>
              <a:t/>
            </a:r>
            <a:br>
              <a:rPr lang="tr-TR" sz="2500" dirty="0"/>
            </a:br>
            <a:r>
              <a:rPr lang="tr-TR" sz="2500" dirty="0" smtClean="0"/>
              <a:t>İzmir’de Kürtçe </a:t>
            </a:r>
            <a:r>
              <a:rPr lang="tr-TR" sz="2500" dirty="0"/>
              <a:t>Etiketleri</a:t>
            </a:r>
            <a:br>
              <a:rPr lang="tr-TR" sz="2500" dirty="0"/>
            </a:br>
            <a:r>
              <a:rPr lang="tr-TR" sz="1300" dirty="0"/>
              <a:t>http://www.nusaybinim.com/haber.php?id=621</a:t>
            </a:r>
          </a:p>
        </p:txBody>
      </p:sp>
      <p:pic>
        <p:nvPicPr>
          <p:cNvPr id="7" name="video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5576" y="1196752"/>
            <a:ext cx="7632848" cy="4929411"/>
          </a:xfrm>
        </p:spPr>
      </p:pic>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30</a:t>
            </a:fld>
            <a:endParaRPr lang="tr-TR"/>
          </a:p>
        </p:txBody>
      </p:sp>
    </p:spTree>
    <p:extLst>
      <p:ext uri="{BB962C8B-B14F-4D97-AF65-F5344CB8AC3E}">
        <p14:creationId xmlns:p14="http://schemas.microsoft.com/office/powerpoint/2010/main" val="3995326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1"/>
            <a:ext cx="9144000" cy="836711"/>
          </a:xfrm>
        </p:spPr>
        <p:txBody>
          <a:bodyPr>
            <a:normAutofit fontScale="90000"/>
          </a:bodyPr>
          <a:lstStyle/>
          <a:p>
            <a:r>
              <a:rPr lang="tr-TR" sz="2500" dirty="0" smtClean="0"/>
              <a:t>Fakat:</a:t>
            </a:r>
            <a:br>
              <a:rPr lang="tr-TR" sz="2500" dirty="0" smtClean="0"/>
            </a:br>
            <a:r>
              <a:rPr lang="tr-TR" sz="2500" dirty="0" smtClean="0"/>
              <a:t> «Burası Türkiye!»</a:t>
            </a:r>
            <a:endParaRPr lang="tr-TR" sz="2500" dirty="0"/>
          </a:p>
        </p:txBody>
      </p:sp>
      <p:sp>
        <p:nvSpPr>
          <p:cNvPr id="3" name="İçerik Yer Tutucusu 2"/>
          <p:cNvSpPr>
            <a:spLocks noGrp="1"/>
          </p:cNvSpPr>
          <p:nvPr>
            <p:ph idx="1"/>
          </p:nvPr>
        </p:nvSpPr>
        <p:spPr>
          <a:xfrm>
            <a:off x="457200" y="764705"/>
            <a:ext cx="8229600" cy="5659194"/>
          </a:xfrm>
        </p:spPr>
        <p:txBody>
          <a:bodyPr>
            <a:normAutofit/>
          </a:bodyPr>
          <a:lstStyle/>
          <a:p>
            <a:endParaRPr lang="tr-TR" sz="1800" dirty="0" smtClean="0"/>
          </a:p>
          <a:p>
            <a:r>
              <a:rPr lang="tr-TR" sz="1800" dirty="0" smtClean="0"/>
              <a:t>İsmail Beşikçi </a:t>
            </a:r>
            <a:r>
              <a:rPr lang="tr-TR" sz="1800" dirty="0" smtClean="0">
                <a:solidFill>
                  <a:srgbClr val="FF0000"/>
                </a:solidFill>
              </a:rPr>
              <a:t>4 Mart 2011’de </a:t>
            </a:r>
            <a:r>
              <a:rPr lang="tr-TR" sz="1800" dirty="0" smtClean="0"/>
              <a:t>İstanbul 11. Ağır Ceza Mahkemesinin 2’ye 1 kararıyla 15 ay hapse mahkum edildi.</a:t>
            </a:r>
          </a:p>
          <a:p>
            <a:r>
              <a:rPr lang="tr-TR" sz="1800" dirty="0" smtClean="0"/>
              <a:t>Gerekçe: «</a:t>
            </a:r>
            <a:r>
              <a:rPr lang="tr-TR" sz="1800" dirty="0" smtClean="0">
                <a:solidFill>
                  <a:srgbClr val="FF0000"/>
                </a:solidFill>
              </a:rPr>
              <a:t>Gerilla</a:t>
            </a:r>
            <a:r>
              <a:rPr lang="tr-TR" sz="1800" dirty="0" smtClean="0"/>
              <a:t>» kelimesini kullanması, Kandil’i «</a:t>
            </a:r>
            <a:r>
              <a:rPr lang="tr-TR" sz="1800" dirty="0" err="1" smtClean="0">
                <a:solidFill>
                  <a:srgbClr val="FF0000"/>
                </a:solidFill>
              </a:rPr>
              <a:t>Qandil</a:t>
            </a:r>
            <a:r>
              <a:rPr lang="tr-TR" sz="1800" dirty="0" smtClean="0"/>
              <a:t>» biçiminde yazması.</a:t>
            </a:r>
          </a:p>
          <a:p>
            <a:pPr indent="0">
              <a:buNone/>
            </a:pPr>
            <a:endParaRPr lang="tr-TR" sz="1800" dirty="0" smtClean="0"/>
          </a:p>
          <a:p>
            <a:endParaRPr lang="tr-TR" sz="1800" dirty="0" smtClean="0"/>
          </a:p>
        </p:txBody>
      </p:sp>
      <p:sp>
        <p:nvSpPr>
          <p:cNvPr id="4" name="Altbilgi Yer Tutucusu 3"/>
          <p:cNvSpPr>
            <a:spLocks noGrp="1"/>
          </p:cNvSpPr>
          <p:nvPr>
            <p:ph type="ftr" sz="quarter" idx="11"/>
          </p:nvPr>
        </p:nvSpPr>
        <p:spPr>
          <a:xfrm>
            <a:off x="3124200" y="6525344"/>
            <a:ext cx="2959968" cy="196130"/>
          </a:xfrm>
        </p:spPr>
        <p:txBody>
          <a:bodyPr/>
          <a:lstStyle/>
          <a:p>
            <a:r>
              <a:rPr lang="tr-TR" dirty="0" err="1" smtClean="0"/>
              <a:t>B.Oran</a:t>
            </a:r>
            <a:endParaRPr lang="tr-TR" dirty="0"/>
          </a:p>
        </p:txBody>
      </p:sp>
      <p:sp>
        <p:nvSpPr>
          <p:cNvPr id="5" name="Slayt Numarası Yer Tutucusu 4"/>
          <p:cNvSpPr>
            <a:spLocks noGrp="1"/>
          </p:cNvSpPr>
          <p:nvPr>
            <p:ph type="sldNum" sz="quarter" idx="12"/>
          </p:nvPr>
        </p:nvSpPr>
        <p:spPr/>
        <p:txBody>
          <a:bodyPr/>
          <a:lstStyle/>
          <a:p>
            <a:fld id="{D542F309-996F-4697-8C83-9221DB4A4ED2}" type="slidenum">
              <a:rPr lang="tr-TR" smtClean="0"/>
              <a:t>31</a:t>
            </a:fld>
            <a:endParaRPr lang="tr-TR"/>
          </a:p>
        </p:txBody>
      </p:sp>
      <p:pic>
        <p:nvPicPr>
          <p:cNvPr id="1026" name="Picture 2" descr="C:\Users\BASKN~1\AppData\Local\Temp\Rar$DI05.712\besikciy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2502" y="2348880"/>
            <a:ext cx="6265842" cy="381642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1331640" y="6116122"/>
            <a:ext cx="2576731" cy="307777"/>
          </a:xfrm>
          <a:prstGeom prst="rect">
            <a:avLst/>
          </a:prstGeom>
        </p:spPr>
        <p:txBody>
          <a:bodyPr wrap="square">
            <a:spAutoFit/>
          </a:bodyPr>
          <a:lstStyle/>
          <a:p>
            <a:pPr lvl="0">
              <a:buClr>
                <a:srgbClr val="AD2E27"/>
              </a:buClr>
              <a:buSzPct val="80000"/>
            </a:pPr>
            <a:r>
              <a:rPr lang="tr-TR" sz="1400" kern="0" dirty="0">
                <a:solidFill>
                  <a:prstClr val="black"/>
                </a:solidFill>
              </a:rPr>
              <a:t>(fotoğraf: Ali Paydaş)</a:t>
            </a:r>
          </a:p>
        </p:txBody>
      </p:sp>
    </p:spTree>
    <p:extLst>
      <p:ext uri="{BB962C8B-B14F-4D97-AF65-F5344CB8AC3E}">
        <p14:creationId xmlns:p14="http://schemas.microsoft.com/office/powerpoint/2010/main" val="1148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16632"/>
            <a:ext cx="8229600" cy="864096"/>
          </a:xfrm>
        </p:spPr>
        <p:txBody>
          <a:bodyPr>
            <a:normAutofit/>
          </a:bodyPr>
          <a:lstStyle/>
          <a:p>
            <a:r>
              <a:rPr lang="tr-TR" sz="2500" dirty="0" smtClean="0"/>
              <a:t>«Burası </a:t>
            </a:r>
            <a:r>
              <a:rPr lang="tr-TR" sz="2500" dirty="0" err="1" smtClean="0"/>
              <a:t>Türkiye»nin</a:t>
            </a:r>
            <a:r>
              <a:rPr lang="tr-TR" sz="2500" dirty="0" smtClean="0"/>
              <a:t> Olumlu Tarafı: </a:t>
            </a:r>
            <a:br>
              <a:rPr lang="tr-TR" sz="2500" dirty="0" smtClean="0"/>
            </a:br>
            <a:r>
              <a:rPr lang="tr-TR" sz="2500" dirty="0" smtClean="0"/>
              <a:t>Mahkeme Başkanının Muhalefet Şerhinden Notlar</a:t>
            </a:r>
            <a:endParaRPr lang="tr-TR" sz="2500" dirty="0"/>
          </a:p>
        </p:txBody>
      </p:sp>
      <p:sp>
        <p:nvSpPr>
          <p:cNvPr id="3" name="İçerik Yer Tutucusu 2"/>
          <p:cNvSpPr>
            <a:spLocks noGrp="1"/>
          </p:cNvSpPr>
          <p:nvPr>
            <p:ph idx="1"/>
          </p:nvPr>
        </p:nvSpPr>
        <p:spPr>
          <a:xfrm>
            <a:off x="457200" y="1196752"/>
            <a:ext cx="8229600" cy="5184576"/>
          </a:xfrm>
        </p:spPr>
        <p:txBody>
          <a:bodyPr>
            <a:normAutofit/>
          </a:bodyPr>
          <a:lstStyle/>
          <a:p>
            <a:endParaRPr lang="tr-TR" sz="1900" dirty="0" smtClean="0"/>
          </a:p>
          <a:p>
            <a:endParaRPr lang="tr-TR" sz="1900" dirty="0"/>
          </a:p>
          <a:p>
            <a:r>
              <a:rPr lang="tr-TR" sz="1900" i="1" dirty="0" smtClean="0"/>
              <a:t>«Yazı bir bütün olarak incelendiğinde; yasadışı silahlı bölücü terör örgütü PKK’nın yaptığı eylemlerden bahsedilmemekte</a:t>
            </a:r>
            <a:r>
              <a:rPr lang="tr-TR" sz="1900" dirty="0" smtClean="0"/>
              <a:t>[</a:t>
            </a:r>
            <a:r>
              <a:rPr lang="tr-TR" sz="1900" dirty="0" err="1" smtClean="0"/>
              <a:t>dir</a:t>
            </a:r>
            <a:r>
              <a:rPr lang="tr-TR" sz="1900" dirty="0" smtClean="0"/>
              <a:t>] </a:t>
            </a:r>
            <a:r>
              <a:rPr lang="tr-TR" sz="1900" i="1" dirty="0" smtClean="0"/>
              <a:t>ve bu örgütün övüldüğüne dair de herhangi bir şey yoktur.</a:t>
            </a:r>
            <a:r>
              <a:rPr lang="tr-TR" sz="1900" dirty="0" smtClean="0"/>
              <a:t> (…)</a:t>
            </a:r>
          </a:p>
          <a:p>
            <a:endParaRPr lang="tr-TR" sz="1900" dirty="0" smtClean="0"/>
          </a:p>
          <a:p>
            <a:r>
              <a:rPr lang="tr-TR" sz="1900" dirty="0" smtClean="0"/>
              <a:t>«(…) </a:t>
            </a:r>
            <a:r>
              <a:rPr lang="tr-TR" sz="1900" i="1" dirty="0" smtClean="0"/>
              <a:t>Ben de dava konusu yazının düşünce olarak içeriğini benimsememekle birlikte, yazıda (…) herhangi bir suç unsurunun bulunmadığı </a:t>
            </a:r>
            <a:r>
              <a:rPr lang="tr-TR" sz="1900" dirty="0" smtClean="0"/>
              <a:t>(…) </a:t>
            </a:r>
            <a:r>
              <a:rPr lang="tr-TR" sz="1900" i="1" dirty="0" smtClean="0"/>
              <a:t>anlaşıldığından,</a:t>
            </a:r>
          </a:p>
          <a:p>
            <a:pPr indent="0">
              <a:buNone/>
            </a:pPr>
            <a:r>
              <a:rPr lang="tr-TR" sz="1900" i="1" dirty="0"/>
              <a:t>a</a:t>
            </a:r>
            <a:r>
              <a:rPr lang="tr-TR" sz="1900" i="1" dirty="0" smtClean="0"/>
              <a:t>yrıca yazıda salt «gerilla» kelimesinin ve «Q» harfinin kullanılmasının atılı suç unsurlarını oluşturmayacağı görüşünde olduğum için, sayın çoğunluğun yukarıdaki kararına katılmıyorum</a:t>
            </a:r>
            <a:r>
              <a:rPr lang="tr-TR" sz="1900" dirty="0" smtClean="0"/>
              <a:t>»</a:t>
            </a:r>
            <a:r>
              <a:rPr lang="tr-TR" sz="1900" dirty="0" smtClean="0">
                <a:solidFill>
                  <a:srgbClr val="FF0000"/>
                </a:solidFill>
              </a:rPr>
              <a:t>.</a:t>
            </a:r>
            <a:endParaRPr lang="tr-TR" sz="1900" dirty="0">
              <a:solidFill>
                <a:srgbClr val="FF0000"/>
              </a:solidFill>
            </a:endParaRPr>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32</a:t>
            </a:fld>
            <a:endParaRPr lang="tr-TR"/>
          </a:p>
        </p:txBody>
      </p:sp>
    </p:spTree>
    <p:extLst>
      <p:ext uri="{BB962C8B-B14F-4D97-AF65-F5344CB8AC3E}">
        <p14:creationId xmlns:p14="http://schemas.microsoft.com/office/powerpoint/2010/main" val="33531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533400"/>
          </a:xfrm>
        </p:spPr>
        <p:txBody>
          <a:bodyPr/>
          <a:lstStyle/>
          <a:p>
            <a:pPr eaLnBrk="1" hangingPunct="1"/>
            <a:r>
              <a:rPr lang="tr-TR" sz="2400" dirty="0" smtClean="0"/>
              <a:t>Çözüm Süreci Zorlu</a:t>
            </a:r>
            <a:endParaRPr lang="en-US" sz="2400" dirty="0" smtClean="0"/>
          </a:p>
        </p:txBody>
      </p:sp>
      <p:sp>
        <p:nvSpPr>
          <p:cNvPr id="39939" name="Rectangle 3"/>
          <p:cNvSpPr>
            <a:spLocks noGrp="1" noChangeArrowheads="1"/>
          </p:cNvSpPr>
          <p:nvPr>
            <p:ph type="body" idx="4294967295"/>
          </p:nvPr>
        </p:nvSpPr>
        <p:spPr>
          <a:xfrm>
            <a:off x="0" y="765175"/>
            <a:ext cx="9144000" cy="5543550"/>
          </a:xfrm>
        </p:spPr>
        <p:txBody>
          <a:bodyPr/>
          <a:lstStyle/>
          <a:p>
            <a:pPr algn="ctr" eaLnBrk="1" hangingPunct="1">
              <a:buFontTx/>
              <a:buNone/>
            </a:pPr>
            <a:r>
              <a:rPr lang="tr-TR" sz="1800" smtClean="0"/>
              <a:t>Türk-Kürt, Sünni-Alevi, Dinci-İlerici, Sağcı-Solcu vs. vs. kavgası mı,</a:t>
            </a:r>
          </a:p>
          <a:p>
            <a:pPr algn="ctr" eaLnBrk="1" hangingPunct="1">
              <a:buFontTx/>
              <a:buNone/>
            </a:pPr>
            <a:r>
              <a:rPr lang="tr-TR" sz="1800" smtClean="0"/>
              <a:t>Çağdaşlaşma Dalgaları kavgası mı? </a:t>
            </a:r>
            <a:endParaRPr lang="en-US" sz="1800" smtClean="0"/>
          </a:p>
        </p:txBody>
      </p:sp>
      <p:sp>
        <p:nvSpPr>
          <p:cNvPr id="39940" name="Rectangle 4"/>
          <p:cNvSpPr>
            <a:spLocks noChangeArrowheads="1"/>
          </p:cNvSpPr>
          <p:nvPr/>
        </p:nvSpPr>
        <p:spPr bwMode="auto">
          <a:xfrm>
            <a:off x="5940425" y="5280025"/>
            <a:ext cx="27447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b="1">
                <a:solidFill>
                  <a:srgbClr val="FF3300"/>
                </a:solidFill>
              </a:rPr>
              <a:t>Türkiyeli</a:t>
            </a:r>
            <a:endParaRPr lang="en-US" b="1">
              <a:solidFill>
                <a:srgbClr val="FF3300"/>
              </a:solidFill>
            </a:endParaRPr>
          </a:p>
        </p:txBody>
      </p:sp>
      <p:sp>
        <p:nvSpPr>
          <p:cNvPr id="39941" name="Rectangle 5"/>
          <p:cNvSpPr>
            <a:spLocks noChangeArrowheads="1"/>
          </p:cNvSpPr>
          <p:nvPr/>
        </p:nvSpPr>
        <p:spPr bwMode="auto">
          <a:xfrm>
            <a:off x="3200400" y="5280025"/>
            <a:ext cx="27400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b="1"/>
              <a:t>Türk</a:t>
            </a:r>
            <a:r>
              <a:rPr lang="tr-TR"/>
              <a:t> </a:t>
            </a:r>
          </a:p>
          <a:p>
            <a:pPr algn="ctr" defTabSz="449263">
              <a:spcBef>
                <a:spcPct val="20000"/>
              </a:spcBef>
            </a:pPr>
            <a:r>
              <a:rPr lang="tr-TR" sz="1600" b="1"/>
              <a:t>(Müslüman-Türk)</a:t>
            </a:r>
            <a:r>
              <a:rPr lang="tr-TR" sz="1600"/>
              <a:t> (LÂHASÜMÜT)</a:t>
            </a:r>
            <a:endParaRPr lang="en-US" sz="1600"/>
          </a:p>
        </p:txBody>
      </p:sp>
      <p:sp>
        <p:nvSpPr>
          <p:cNvPr id="39942" name="Rectangle 6"/>
          <p:cNvSpPr>
            <a:spLocks noChangeArrowheads="1"/>
          </p:cNvSpPr>
          <p:nvPr/>
        </p:nvSpPr>
        <p:spPr bwMode="auto">
          <a:xfrm>
            <a:off x="457200" y="5280025"/>
            <a:ext cx="27432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a:t>Müslüman Osmanlı</a:t>
            </a:r>
            <a:endParaRPr lang="en-US"/>
          </a:p>
        </p:txBody>
      </p:sp>
      <p:sp>
        <p:nvSpPr>
          <p:cNvPr id="39943" name="Rectangle 7"/>
          <p:cNvSpPr>
            <a:spLocks noChangeArrowheads="1"/>
          </p:cNvSpPr>
          <p:nvPr/>
        </p:nvSpPr>
        <p:spPr bwMode="auto">
          <a:xfrm>
            <a:off x="5940425" y="4368800"/>
            <a:ext cx="27447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b="1">
                <a:solidFill>
                  <a:srgbClr val="FF3300"/>
                </a:solidFill>
              </a:rPr>
              <a:t>Gönüllü Vatandaş</a:t>
            </a:r>
            <a:r>
              <a:rPr lang="tr-TR">
                <a:solidFill>
                  <a:srgbClr val="FF3300"/>
                </a:solidFill>
              </a:rPr>
              <a:t> </a:t>
            </a:r>
          </a:p>
          <a:p>
            <a:pPr algn="ctr" defTabSz="449263">
              <a:spcBef>
                <a:spcPct val="20000"/>
              </a:spcBef>
            </a:pPr>
            <a:r>
              <a:rPr lang="tr-TR" sz="1600">
                <a:solidFill>
                  <a:srgbClr val="FF3300"/>
                </a:solidFill>
              </a:rPr>
              <a:t> </a:t>
            </a:r>
            <a:endParaRPr lang="en-US" sz="1600">
              <a:solidFill>
                <a:srgbClr val="FF3300"/>
              </a:solidFill>
            </a:endParaRPr>
          </a:p>
        </p:txBody>
      </p:sp>
      <p:sp>
        <p:nvSpPr>
          <p:cNvPr id="39944" name="Rectangle 8"/>
          <p:cNvSpPr>
            <a:spLocks noChangeArrowheads="1"/>
          </p:cNvSpPr>
          <p:nvPr/>
        </p:nvSpPr>
        <p:spPr bwMode="auto">
          <a:xfrm>
            <a:off x="3200400" y="4368800"/>
            <a:ext cx="27400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b="1"/>
              <a:t>Vatandaş</a:t>
            </a:r>
            <a:r>
              <a:rPr lang="tr-TR"/>
              <a:t> </a:t>
            </a:r>
          </a:p>
          <a:p>
            <a:pPr algn="ctr" defTabSz="449263">
              <a:spcBef>
                <a:spcPct val="20000"/>
              </a:spcBef>
            </a:pPr>
            <a:r>
              <a:rPr lang="tr-TR" sz="1600"/>
              <a:t>(zorunlu)</a:t>
            </a:r>
            <a:endParaRPr lang="en-US" sz="1600"/>
          </a:p>
        </p:txBody>
      </p:sp>
      <p:sp>
        <p:nvSpPr>
          <p:cNvPr id="39945" name="Rectangle 9"/>
          <p:cNvSpPr>
            <a:spLocks noChangeArrowheads="1"/>
          </p:cNvSpPr>
          <p:nvPr/>
        </p:nvSpPr>
        <p:spPr bwMode="auto">
          <a:xfrm>
            <a:off x="457200" y="4368800"/>
            <a:ext cx="2743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a:t>Tebaa</a:t>
            </a:r>
            <a:endParaRPr lang="en-US"/>
          </a:p>
        </p:txBody>
      </p:sp>
      <p:sp>
        <p:nvSpPr>
          <p:cNvPr id="39946" name="Rectangle 10"/>
          <p:cNvSpPr>
            <a:spLocks noChangeArrowheads="1"/>
          </p:cNvSpPr>
          <p:nvPr/>
        </p:nvSpPr>
        <p:spPr bwMode="auto">
          <a:xfrm>
            <a:off x="5940425" y="3459163"/>
            <a:ext cx="274478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b="1">
                <a:solidFill>
                  <a:srgbClr val="FF3300"/>
                </a:solidFill>
              </a:rPr>
              <a:t>Birey</a:t>
            </a:r>
            <a:r>
              <a:rPr lang="tr-TR" b="1"/>
              <a:t> </a:t>
            </a:r>
          </a:p>
          <a:p>
            <a:pPr algn="ctr" defTabSz="449263">
              <a:spcBef>
                <a:spcPct val="20000"/>
              </a:spcBef>
            </a:pPr>
            <a:r>
              <a:rPr lang="tr-TR" sz="1600"/>
              <a:t>(İnsan)</a:t>
            </a:r>
            <a:endParaRPr lang="en-US" sz="1600"/>
          </a:p>
        </p:txBody>
      </p:sp>
      <p:sp>
        <p:nvSpPr>
          <p:cNvPr id="39947" name="Rectangle 11"/>
          <p:cNvSpPr>
            <a:spLocks noChangeArrowheads="1"/>
          </p:cNvSpPr>
          <p:nvPr/>
        </p:nvSpPr>
        <p:spPr bwMode="auto">
          <a:xfrm>
            <a:off x="3200400" y="3459163"/>
            <a:ext cx="27400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b="1"/>
              <a:t>Ulus</a:t>
            </a:r>
            <a:r>
              <a:rPr lang="tr-TR"/>
              <a:t> </a:t>
            </a:r>
          </a:p>
          <a:p>
            <a:pPr algn="ctr" defTabSz="449263">
              <a:spcBef>
                <a:spcPct val="20000"/>
              </a:spcBef>
            </a:pPr>
            <a:r>
              <a:rPr lang="tr-TR" sz="1600"/>
              <a:t>(“imtiyazsız, sınıfsız, kaynaşmış..”)</a:t>
            </a:r>
            <a:endParaRPr lang="en-US" sz="1600"/>
          </a:p>
        </p:txBody>
      </p:sp>
      <p:sp>
        <p:nvSpPr>
          <p:cNvPr id="39948" name="Rectangle 12"/>
          <p:cNvSpPr>
            <a:spLocks noChangeArrowheads="1"/>
          </p:cNvSpPr>
          <p:nvPr/>
        </p:nvSpPr>
        <p:spPr bwMode="auto">
          <a:xfrm>
            <a:off x="457200" y="3459163"/>
            <a:ext cx="27432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a:t>Ümmet</a:t>
            </a:r>
            <a:endParaRPr lang="en-US"/>
          </a:p>
        </p:txBody>
      </p:sp>
      <p:sp>
        <p:nvSpPr>
          <p:cNvPr id="39949" name="Rectangle 13"/>
          <p:cNvSpPr>
            <a:spLocks noChangeArrowheads="1"/>
          </p:cNvSpPr>
          <p:nvPr/>
        </p:nvSpPr>
        <p:spPr bwMode="auto">
          <a:xfrm>
            <a:off x="5940425" y="2549525"/>
            <a:ext cx="2744788"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b="1">
                <a:solidFill>
                  <a:srgbClr val="FF3300"/>
                </a:solidFill>
              </a:rPr>
              <a:t>Demokratik Devlet</a:t>
            </a:r>
          </a:p>
          <a:p>
            <a:pPr algn="ctr" defTabSz="449263">
              <a:spcBef>
                <a:spcPct val="20000"/>
              </a:spcBef>
            </a:pPr>
            <a:r>
              <a:rPr lang="tr-TR" sz="1600"/>
              <a:t>(plüralist)</a:t>
            </a:r>
            <a:endParaRPr lang="en-US" sz="1600"/>
          </a:p>
        </p:txBody>
      </p:sp>
      <p:sp>
        <p:nvSpPr>
          <p:cNvPr id="39950" name="Rectangle 14"/>
          <p:cNvSpPr>
            <a:spLocks noChangeArrowheads="1"/>
          </p:cNvSpPr>
          <p:nvPr/>
        </p:nvSpPr>
        <p:spPr bwMode="auto">
          <a:xfrm>
            <a:off x="3200400" y="2549525"/>
            <a:ext cx="2740025"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b="1"/>
              <a:t>Ulus-devlet</a:t>
            </a:r>
            <a:r>
              <a:rPr lang="tr-TR"/>
              <a:t> </a:t>
            </a:r>
          </a:p>
          <a:p>
            <a:pPr algn="ctr" defTabSz="449263">
              <a:spcBef>
                <a:spcPct val="20000"/>
              </a:spcBef>
            </a:pPr>
            <a:r>
              <a:rPr lang="tr-TR" sz="1600"/>
              <a:t>(monist)</a:t>
            </a:r>
            <a:endParaRPr lang="en-US" sz="1600"/>
          </a:p>
        </p:txBody>
      </p:sp>
      <p:sp>
        <p:nvSpPr>
          <p:cNvPr id="39951" name="Rectangle 15"/>
          <p:cNvSpPr>
            <a:spLocks noChangeArrowheads="1"/>
          </p:cNvSpPr>
          <p:nvPr/>
        </p:nvSpPr>
        <p:spPr bwMode="auto">
          <a:xfrm>
            <a:off x="457200" y="2549525"/>
            <a:ext cx="27432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49263">
              <a:spcBef>
                <a:spcPct val="20000"/>
              </a:spcBef>
            </a:pPr>
            <a:r>
              <a:rPr lang="tr-TR"/>
              <a:t>Yarı-Feodal İmparatorluk</a:t>
            </a:r>
            <a:endParaRPr lang="en-US"/>
          </a:p>
        </p:txBody>
      </p:sp>
      <p:sp>
        <p:nvSpPr>
          <p:cNvPr id="39952" name="Rectangle 16"/>
          <p:cNvSpPr>
            <a:spLocks noChangeArrowheads="1"/>
          </p:cNvSpPr>
          <p:nvPr/>
        </p:nvSpPr>
        <p:spPr bwMode="auto">
          <a:xfrm>
            <a:off x="5940425" y="1557338"/>
            <a:ext cx="2744788" cy="992187"/>
          </a:xfrm>
          <a:prstGeom prst="rect">
            <a:avLst/>
          </a:prstGeom>
          <a:noFill/>
          <a:ln w="9525">
            <a:noFill/>
            <a:miter lim="800000"/>
            <a:headEnd/>
            <a:tailEnd/>
          </a:ln>
          <a:effectLst/>
        </p:spPr>
        <p:txBody>
          <a:bodyPr/>
          <a:lstStyle/>
          <a:p>
            <a:pPr algn="ctr" defTabSz="449263">
              <a:spcBef>
                <a:spcPct val="20000"/>
              </a:spcBef>
              <a:defRPr/>
            </a:pPr>
            <a:r>
              <a:rPr lang="tr-TR" b="1">
                <a:effectLst>
                  <a:outerShdw blurRad="38100" dist="38100" dir="2700000" algn="tl">
                    <a:srgbClr val="C0C0C0"/>
                  </a:outerShdw>
                </a:effectLst>
              </a:rPr>
              <a:t>II. Çağdaşlaştırma Dalgası</a:t>
            </a:r>
          </a:p>
          <a:p>
            <a:pPr algn="ctr" defTabSz="449263">
              <a:spcBef>
                <a:spcPct val="20000"/>
              </a:spcBef>
              <a:defRPr/>
            </a:pPr>
            <a:r>
              <a:rPr lang="tr-TR" b="1">
                <a:effectLst>
                  <a:outerShdw blurRad="38100" dist="38100" dir="2700000" algn="tl">
                    <a:srgbClr val="C0C0C0"/>
                  </a:outerShdw>
                </a:effectLst>
              </a:rPr>
              <a:t>(2001-2004)</a:t>
            </a:r>
            <a:endParaRPr lang="en-US" b="1">
              <a:effectLst>
                <a:outerShdw blurRad="38100" dist="38100" dir="2700000" algn="tl">
                  <a:srgbClr val="C0C0C0"/>
                </a:outerShdw>
              </a:effectLst>
            </a:endParaRPr>
          </a:p>
        </p:txBody>
      </p:sp>
      <p:sp>
        <p:nvSpPr>
          <p:cNvPr id="39953" name="Rectangle 17"/>
          <p:cNvSpPr>
            <a:spLocks noChangeArrowheads="1"/>
          </p:cNvSpPr>
          <p:nvPr/>
        </p:nvSpPr>
        <p:spPr bwMode="auto">
          <a:xfrm>
            <a:off x="3200400" y="1557338"/>
            <a:ext cx="2740025" cy="992187"/>
          </a:xfrm>
          <a:prstGeom prst="rect">
            <a:avLst/>
          </a:prstGeom>
          <a:noFill/>
          <a:ln w="9525">
            <a:noFill/>
            <a:miter lim="800000"/>
            <a:headEnd/>
            <a:tailEnd/>
          </a:ln>
          <a:effectLst/>
        </p:spPr>
        <p:txBody>
          <a:bodyPr/>
          <a:lstStyle/>
          <a:p>
            <a:pPr algn="ctr" defTabSz="449263">
              <a:spcBef>
                <a:spcPct val="20000"/>
              </a:spcBef>
              <a:defRPr/>
            </a:pPr>
            <a:r>
              <a:rPr lang="tr-TR" b="1">
                <a:effectLst>
                  <a:outerShdw blurRad="38100" dist="38100" dir="2700000" algn="tl">
                    <a:srgbClr val="C0C0C0"/>
                  </a:outerShdw>
                </a:effectLst>
              </a:rPr>
              <a:t>I. Çağdaşlaştırma Dalgası</a:t>
            </a:r>
          </a:p>
          <a:p>
            <a:pPr algn="ctr" defTabSz="449263">
              <a:spcBef>
                <a:spcPct val="20000"/>
              </a:spcBef>
              <a:defRPr/>
            </a:pPr>
            <a:r>
              <a:rPr lang="tr-TR" b="1">
                <a:effectLst>
                  <a:outerShdw blurRad="38100" dist="38100" dir="2700000" algn="tl">
                    <a:srgbClr val="C0C0C0"/>
                  </a:outerShdw>
                </a:effectLst>
              </a:rPr>
              <a:t>(1920 ve 30’lar)</a:t>
            </a:r>
            <a:endParaRPr lang="en-US" b="1">
              <a:effectLst>
                <a:outerShdw blurRad="38100" dist="38100" dir="2700000" algn="tl">
                  <a:srgbClr val="C0C0C0"/>
                </a:outerShdw>
              </a:effectLst>
            </a:endParaRPr>
          </a:p>
        </p:txBody>
      </p:sp>
      <p:sp>
        <p:nvSpPr>
          <p:cNvPr id="39954" name="Rectangle 18"/>
          <p:cNvSpPr>
            <a:spLocks noChangeArrowheads="1"/>
          </p:cNvSpPr>
          <p:nvPr/>
        </p:nvSpPr>
        <p:spPr bwMode="auto">
          <a:xfrm>
            <a:off x="457200" y="1557338"/>
            <a:ext cx="2743200" cy="992187"/>
          </a:xfrm>
          <a:prstGeom prst="rect">
            <a:avLst/>
          </a:prstGeom>
          <a:noFill/>
          <a:ln w="9525">
            <a:noFill/>
            <a:miter lim="800000"/>
            <a:headEnd/>
            <a:tailEnd/>
          </a:ln>
          <a:effectLst/>
        </p:spPr>
        <p:txBody>
          <a:bodyPr/>
          <a:lstStyle/>
          <a:p>
            <a:pPr algn="ctr" defTabSz="449263">
              <a:spcBef>
                <a:spcPct val="20000"/>
              </a:spcBef>
              <a:defRPr/>
            </a:pPr>
            <a:endParaRPr lang="tr-TR"/>
          </a:p>
          <a:p>
            <a:pPr algn="ctr" defTabSz="449263">
              <a:spcBef>
                <a:spcPct val="20000"/>
              </a:spcBef>
              <a:defRPr/>
            </a:pPr>
            <a:r>
              <a:rPr lang="tr-TR" sz="2000" b="1">
                <a:effectLst>
                  <a:outerShdw blurRad="38100" dist="38100" dir="2700000" algn="tl">
                    <a:srgbClr val="C0C0C0"/>
                  </a:outerShdw>
                </a:effectLst>
              </a:rPr>
              <a:t>Osmanlı</a:t>
            </a:r>
            <a:endParaRPr lang="en-US" sz="2000" b="1">
              <a:effectLst>
                <a:outerShdw blurRad="38100" dist="38100" dir="2700000" algn="tl">
                  <a:srgbClr val="C0C0C0"/>
                </a:outerShdw>
              </a:effectLst>
            </a:endParaRPr>
          </a:p>
        </p:txBody>
      </p:sp>
      <p:sp>
        <p:nvSpPr>
          <p:cNvPr id="13331" name="Line 19"/>
          <p:cNvSpPr>
            <a:spLocks noChangeShapeType="1"/>
          </p:cNvSpPr>
          <p:nvPr/>
        </p:nvSpPr>
        <p:spPr bwMode="auto">
          <a:xfrm>
            <a:off x="457200" y="1557338"/>
            <a:ext cx="8228013"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32" name="Line 20"/>
          <p:cNvSpPr>
            <a:spLocks noChangeShapeType="1"/>
          </p:cNvSpPr>
          <p:nvPr/>
        </p:nvSpPr>
        <p:spPr bwMode="auto">
          <a:xfrm>
            <a:off x="457200" y="2549525"/>
            <a:ext cx="82280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33" name="Line 21"/>
          <p:cNvSpPr>
            <a:spLocks noChangeShapeType="1"/>
          </p:cNvSpPr>
          <p:nvPr/>
        </p:nvSpPr>
        <p:spPr bwMode="auto">
          <a:xfrm>
            <a:off x="457200" y="3459163"/>
            <a:ext cx="82280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34" name="Line 22"/>
          <p:cNvSpPr>
            <a:spLocks noChangeShapeType="1"/>
          </p:cNvSpPr>
          <p:nvPr/>
        </p:nvSpPr>
        <p:spPr bwMode="auto">
          <a:xfrm>
            <a:off x="457200" y="4368800"/>
            <a:ext cx="82280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35" name="Line 23"/>
          <p:cNvSpPr>
            <a:spLocks noChangeShapeType="1"/>
          </p:cNvSpPr>
          <p:nvPr/>
        </p:nvSpPr>
        <p:spPr bwMode="auto">
          <a:xfrm>
            <a:off x="457200" y="5280025"/>
            <a:ext cx="82280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36" name="Line 24"/>
          <p:cNvSpPr>
            <a:spLocks noChangeShapeType="1"/>
          </p:cNvSpPr>
          <p:nvPr/>
        </p:nvSpPr>
        <p:spPr bwMode="auto">
          <a:xfrm>
            <a:off x="468313" y="6308725"/>
            <a:ext cx="822801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37" name="Line 25"/>
          <p:cNvSpPr>
            <a:spLocks noChangeShapeType="1"/>
          </p:cNvSpPr>
          <p:nvPr/>
        </p:nvSpPr>
        <p:spPr bwMode="auto">
          <a:xfrm>
            <a:off x="457200" y="1557338"/>
            <a:ext cx="0" cy="463073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38" name="Line 26"/>
          <p:cNvSpPr>
            <a:spLocks noChangeShapeType="1"/>
          </p:cNvSpPr>
          <p:nvPr/>
        </p:nvSpPr>
        <p:spPr bwMode="auto">
          <a:xfrm>
            <a:off x="3200400" y="1557338"/>
            <a:ext cx="0" cy="46307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39" name="Line 27"/>
          <p:cNvSpPr>
            <a:spLocks noChangeShapeType="1"/>
          </p:cNvSpPr>
          <p:nvPr/>
        </p:nvSpPr>
        <p:spPr bwMode="auto">
          <a:xfrm>
            <a:off x="5940425" y="1557338"/>
            <a:ext cx="0" cy="46307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40" name="Line 28"/>
          <p:cNvSpPr>
            <a:spLocks noChangeShapeType="1"/>
          </p:cNvSpPr>
          <p:nvPr/>
        </p:nvSpPr>
        <p:spPr bwMode="auto">
          <a:xfrm>
            <a:off x="8685213" y="1557338"/>
            <a:ext cx="0" cy="463073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41" name="29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3105FE3-4B59-4760-8F22-0E559E2AF603}" type="slidenum">
              <a:rPr lang="en-GB" smtClean="0"/>
              <a:pPr eaLnBrk="1" hangingPunct="1"/>
              <a:t>33</a:t>
            </a:fld>
            <a:endParaRPr lang="en-GB" smtClean="0"/>
          </a:p>
        </p:txBody>
      </p:sp>
    </p:spTree>
    <p:extLst>
      <p:ext uri="{BB962C8B-B14F-4D97-AF65-F5344CB8AC3E}">
        <p14:creationId xmlns:p14="http://schemas.microsoft.com/office/powerpoint/2010/main" val="4229633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54"/>
                                        </p:tgtEl>
                                        <p:attrNameLst>
                                          <p:attrName>style.visibility</p:attrName>
                                        </p:attrNameLst>
                                      </p:cBhvr>
                                      <p:to>
                                        <p:strVal val="visible"/>
                                      </p:to>
                                    </p:set>
                                    <p:animEffect transition="in" filter="checkerboard(across)">
                                      <p:cBhvr>
                                        <p:cTn id="7" dur="500"/>
                                        <p:tgtEl>
                                          <p:spTgt spid="399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9953"/>
                                        </p:tgtEl>
                                        <p:attrNameLst>
                                          <p:attrName>style.visibility</p:attrName>
                                        </p:attrNameLst>
                                      </p:cBhvr>
                                      <p:to>
                                        <p:strVal val="visible"/>
                                      </p:to>
                                    </p:set>
                                    <p:animEffect transition="in" filter="checkerboard(across)">
                                      <p:cBhvr>
                                        <p:cTn id="12" dur="500"/>
                                        <p:tgtEl>
                                          <p:spTgt spid="399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9952"/>
                                        </p:tgtEl>
                                        <p:attrNameLst>
                                          <p:attrName>style.visibility</p:attrName>
                                        </p:attrNameLst>
                                      </p:cBhvr>
                                      <p:to>
                                        <p:strVal val="visible"/>
                                      </p:to>
                                    </p:set>
                                    <p:animEffect transition="in" filter="checkerboard(across)">
                                      <p:cBhvr>
                                        <p:cTn id="17" dur="500"/>
                                        <p:tgtEl>
                                          <p:spTgt spid="399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9951"/>
                                        </p:tgtEl>
                                        <p:attrNameLst>
                                          <p:attrName>style.visibility</p:attrName>
                                        </p:attrNameLst>
                                      </p:cBhvr>
                                      <p:to>
                                        <p:strVal val="visible"/>
                                      </p:to>
                                    </p:set>
                                    <p:animEffect transition="in" filter="checkerboard(across)">
                                      <p:cBhvr>
                                        <p:cTn id="22" dur="500"/>
                                        <p:tgtEl>
                                          <p:spTgt spid="399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9950"/>
                                        </p:tgtEl>
                                        <p:attrNameLst>
                                          <p:attrName>style.visibility</p:attrName>
                                        </p:attrNameLst>
                                      </p:cBhvr>
                                      <p:to>
                                        <p:strVal val="visible"/>
                                      </p:to>
                                    </p:set>
                                    <p:animEffect transition="in" filter="checkerboard(across)">
                                      <p:cBhvr>
                                        <p:cTn id="27" dur="500"/>
                                        <p:tgtEl>
                                          <p:spTgt spid="3995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9949"/>
                                        </p:tgtEl>
                                        <p:attrNameLst>
                                          <p:attrName>style.visibility</p:attrName>
                                        </p:attrNameLst>
                                      </p:cBhvr>
                                      <p:to>
                                        <p:strVal val="visible"/>
                                      </p:to>
                                    </p:set>
                                    <p:animEffect transition="in" filter="checkerboard(across)">
                                      <p:cBhvr>
                                        <p:cTn id="32" dur="500"/>
                                        <p:tgtEl>
                                          <p:spTgt spid="399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9948"/>
                                        </p:tgtEl>
                                        <p:attrNameLst>
                                          <p:attrName>style.visibility</p:attrName>
                                        </p:attrNameLst>
                                      </p:cBhvr>
                                      <p:to>
                                        <p:strVal val="visible"/>
                                      </p:to>
                                    </p:set>
                                    <p:animEffect transition="in" filter="checkerboard(across)">
                                      <p:cBhvr>
                                        <p:cTn id="37" dur="500"/>
                                        <p:tgtEl>
                                          <p:spTgt spid="3994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9947"/>
                                        </p:tgtEl>
                                        <p:attrNameLst>
                                          <p:attrName>style.visibility</p:attrName>
                                        </p:attrNameLst>
                                      </p:cBhvr>
                                      <p:to>
                                        <p:strVal val="visible"/>
                                      </p:to>
                                    </p:set>
                                    <p:animEffect transition="in" filter="checkerboard(across)">
                                      <p:cBhvr>
                                        <p:cTn id="42" dur="500"/>
                                        <p:tgtEl>
                                          <p:spTgt spid="3994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9946"/>
                                        </p:tgtEl>
                                        <p:attrNameLst>
                                          <p:attrName>style.visibility</p:attrName>
                                        </p:attrNameLst>
                                      </p:cBhvr>
                                      <p:to>
                                        <p:strVal val="visible"/>
                                      </p:to>
                                    </p:set>
                                    <p:animEffect transition="in" filter="checkerboard(across)">
                                      <p:cBhvr>
                                        <p:cTn id="47" dur="500"/>
                                        <p:tgtEl>
                                          <p:spTgt spid="3994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9945"/>
                                        </p:tgtEl>
                                        <p:attrNameLst>
                                          <p:attrName>style.visibility</p:attrName>
                                        </p:attrNameLst>
                                      </p:cBhvr>
                                      <p:to>
                                        <p:strVal val="visible"/>
                                      </p:to>
                                    </p:set>
                                    <p:animEffect transition="in" filter="checkerboard(across)">
                                      <p:cBhvr>
                                        <p:cTn id="52" dur="500"/>
                                        <p:tgtEl>
                                          <p:spTgt spid="3994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9944"/>
                                        </p:tgtEl>
                                        <p:attrNameLst>
                                          <p:attrName>style.visibility</p:attrName>
                                        </p:attrNameLst>
                                      </p:cBhvr>
                                      <p:to>
                                        <p:strVal val="visible"/>
                                      </p:to>
                                    </p:set>
                                    <p:animEffect transition="in" filter="checkerboard(across)">
                                      <p:cBhvr>
                                        <p:cTn id="57" dur="500"/>
                                        <p:tgtEl>
                                          <p:spTgt spid="3994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9943"/>
                                        </p:tgtEl>
                                        <p:attrNameLst>
                                          <p:attrName>style.visibility</p:attrName>
                                        </p:attrNameLst>
                                      </p:cBhvr>
                                      <p:to>
                                        <p:strVal val="visible"/>
                                      </p:to>
                                    </p:set>
                                    <p:animEffect transition="in" filter="checkerboard(across)">
                                      <p:cBhvr>
                                        <p:cTn id="62" dur="500"/>
                                        <p:tgtEl>
                                          <p:spTgt spid="3994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9942"/>
                                        </p:tgtEl>
                                        <p:attrNameLst>
                                          <p:attrName>style.visibility</p:attrName>
                                        </p:attrNameLst>
                                      </p:cBhvr>
                                      <p:to>
                                        <p:strVal val="visible"/>
                                      </p:to>
                                    </p:set>
                                    <p:animEffect transition="in" filter="checkerboard(across)">
                                      <p:cBhvr>
                                        <p:cTn id="67" dur="500"/>
                                        <p:tgtEl>
                                          <p:spTgt spid="3994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39941"/>
                                        </p:tgtEl>
                                        <p:attrNameLst>
                                          <p:attrName>style.visibility</p:attrName>
                                        </p:attrNameLst>
                                      </p:cBhvr>
                                      <p:to>
                                        <p:strVal val="visible"/>
                                      </p:to>
                                    </p:set>
                                    <p:animEffect transition="in" filter="checkerboard(across)">
                                      <p:cBhvr>
                                        <p:cTn id="72" dur="500"/>
                                        <p:tgtEl>
                                          <p:spTgt spid="399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39940"/>
                                        </p:tgtEl>
                                        <p:attrNameLst>
                                          <p:attrName>style.visibility</p:attrName>
                                        </p:attrNameLst>
                                      </p:cBhvr>
                                      <p:to>
                                        <p:strVal val="visible"/>
                                      </p:to>
                                    </p:set>
                                    <p:animEffect transition="in" filter="checkerboard(across)">
                                      <p:cBhvr>
                                        <p:cTn id="77" dur="500"/>
                                        <p:tgtEl>
                                          <p:spTgt spid="399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ntr" presetSubtype="10" fill="hold" nodeType="clickEffect">
                                  <p:stCondLst>
                                    <p:cond delay="0"/>
                                  </p:stCondLst>
                                  <p:childTnLst>
                                    <p:set>
                                      <p:cBhvr>
                                        <p:cTn id="81" dur="1" fill="hold">
                                          <p:stCondLst>
                                            <p:cond delay="0"/>
                                          </p:stCondLst>
                                        </p:cTn>
                                        <p:tgtEl>
                                          <p:spTgt spid="39939">
                                            <p:txEl>
                                              <p:pRg st="0" end="0"/>
                                            </p:txEl>
                                          </p:spTgt>
                                        </p:tgtEl>
                                        <p:attrNameLst>
                                          <p:attrName>style.visibility</p:attrName>
                                        </p:attrNameLst>
                                      </p:cBhvr>
                                      <p:to>
                                        <p:strVal val="visible"/>
                                      </p:to>
                                    </p:set>
                                    <p:animEffect transition="in" filter="checkerboard(across)">
                                      <p:cBhvr>
                                        <p:cTn id="82" dur="500"/>
                                        <p:tgtEl>
                                          <p:spTgt spid="39939">
                                            <p:txEl>
                                              <p:pRg st="0" end="0"/>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 presetClass="entr" presetSubtype="10" fill="hold" nodeType="clickEffect">
                                  <p:stCondLst>
                                    <p:cond delay="0"/>
                                  </p:stCondLst>
                                  <p:childTnLst>
                                    <p:set>
                                      <p:cBhvr>
                                        <p:cTn id="86" dur="1" fill="hold">
                                          <p:stCondLst>
                                            <p:cond delay="0"/>
                                          </p:stCondLst>
                                        </p:cTn>
                                        <p:tgtEl>
                                          <p:spTgt spid="39939">
                                            <p:txEl>
                                              <p:pRg st="1" end="1"/>
                                            </p:txEl>
                                          </p:spTgt>
                                        </p:tgtEl>
                                        <p:attrNameLst>
                                          <p:attrName>style.visibility</p:attrName>
                                        </p:attrNameLst>
                                      </p:cBhvr>
                                      <p:to>
                                        <p:strVal val="visible"/>
                                      </p:to>
                                    </p:set>
                                    <p:animEffect transition="in" filter="checkerboard(across)">
                                      <p:cBhvr>
                                        <p:cTn id="87" dur="500"/>
                                        <p:tgtEl>
                                          <p:spTgt spid="39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P spid="39941" grpId="0"/>
      <p:bldP spid="39942" grpId="0"/>
      <p:bldP spid="39943" grpId="0"/>
      <p:bldP spid="39944" grpId="0"/>
      <p:bldP spid="39945" grpId="0"/>
      <p:bldP spid="39946" grpId="0"/>
      <p:bldP spid="39947" grpId="0"/>
      <p:bldP spid="39948" grpId="0"/>
      <p:bldP spid="39949" grpId="0"/>
      <p:bldP spid="39950" grpId="0"/>
      <p:bldP spid="39951" grpId="0"/>
      <p:bldP spid="39952" grpId="0"/>
      <p:bldP spid="39953" grpId="0"/>
      <p:bldP spid="399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04800"/>
            <a:ext cx="8229600" cy="1035968"/>
          </a:xfrm>
        </p:spPr>
        <p:txBody>
          <a:bodyPr>
            <a:normAutofit/>
          </a:bodyPr>
          <a:lstStyle/>
          <a:p>
            <a:r>
              <a:rPr lang="tr-TR" sz="2500" dirty="0" smtClean="0">
                <a:effectLst/>
              </a:rPr>
              <a:t>İmparatorluk’tan Ulus-</a:t>
            </a:r>
            <a:r>
              <a:rPr lang="tr-TR" sz="2500" dirty="0" err="1" smtClean="0">
                <a:effectLst/>
              </a:rPr>
              <a:t>devlet’e</a:t>
            </a:r>
            <a:r>
              <a:rPr lang="tr-TR" sz="2500" dirty="0" smtClean="0">
                <a:effectLst/>
              </a:rPr>
              <a:t> </a:t>
            </a:r>
            <a:r>
              <a:rPr lang="tr-TR" sz="2500" dirty="0">
                <a:effectLst/>
              </a:rPr>
              <a:t>Geçiş </a:t>
            </a:r>
            <a:r>
              <a:rPr lang="tr-TR" sz="2500" dirty="0" smtClean="0">
                <a:effectLst/>
              </a:rPr>
              <a:t>Dönemi (1919-1923): Kürtlere Vaatlerin Özeti</a:t>
            </a:r>
            <a:endParaRPr lang="tr-TR" sz="2500" dirty="0">
              <a:effectLst/>
            </a:endParaRPr>
          </a:p>
        </p:txBody>
      </p:sp>
      <p:sp>
        <p:nvSpPr>
          <p:cNvPr id="3" name="İçerik Yer Tutucusu 2"/>
          <p:cNvSpPr>
            <a:spLocks noGrp="1"/>
          </p:cNvSpPr>
          <p:nvPr>
            <p:ph idx="1"/>
          </p:nvPr>
        </p:nvSpPr>
        <p:spPr/>
        <p:txBody>
          <a:bodyPr/>
          <a:lstStyle/>
          <a:p>
            <a:endParaRPr lang="tr-TR" sz="2000" dirty="0" smtClean="0"/>
          </a:p>
          <a:p>
            <a:r>
              <a:rPr lang="tr-TR" sz="2000" dirty="0" smtClean="0"/>
              <a:t>Kürtlerin her türlü ırksal, toplumsal, bölgesel hak, imtiyaz ve özelliklerine saygılıyız. </a:t>
            </a:r>
          </a:p>
          <a:p>
            <a:endParaRPr lang="tr-TR" sz="2000" dirty="0"/>
          </a:p>
          <a:p>
            <a:r>
              <a:rPr lang="tr-TR" sz="2000" dirty="0" smtClean="0"/>
              <a:t>Resmî dil Türkçe olacaktır, fakat resmî daireler dışında </a:t>
            </a:r>
            <a:r>
              <a:rPr lang="tr-TR" sz="2000" dirty="0"/>
              <a:t>her türlü dil her </a:t>
            </a:r>
            <a:r>
              <a:rPr lang="tr-TR" sz="2000" dirty="0" smtClean="0"/>
              <a:t>yerde kullanılacaktır. Mahkemelerde de herkes kendi dilini sözlü olarak kullanabilecektir. </a:t>
            </a:r>
          </a:p>
          <a:p>
            <a:endParaRPr lang="tr-TR" sz="2000" dirty="0"/>
          </a:p>
          <a:p>
            <a:r>
              <a:rPr lang="tr-TR" sz="2000" dirty="0" smtClean="0"/>
              <a:t>Zaten, il yönetimi özerk olacağından, Kürtler de kendilerini özerk olarak yönetebileceklerdir</a:t>
            </a:r>
            <a:r>
              <a:rPr lang="tr-TR" sz="2000" dirty="0" smtClean="0">
                <a:solidFill>
                  <a:srgbClr val="FF0000"/>
                </a:solidFill>
              </a:rPr>
              <a:t>.</a:t>
            </a:r>
            <a:r>
              <a:rPr lang="tr-TR" sz="2000" dirty="0" smtClean="0"/>
              <a:t> </a:t>
            </a:r>
            <a:endParaRPr lang="tr-TR" sz="2000" dirty="0"/>
          </a:p>
        </p:txBody>
      </p:sp>
      <p:sp>
        <p:nvSpPr>
          <p:cNvPr id="4" name="Altbilgi Yer Tutucusu 3"/>
          <p:cNvSpPr>
            <a:spLocks noGrp="1"/>
          </p:cNvSpPr>
          <p:nvPr>
            <p:ph type="ftr" sz="quarter" idx="11"/>
          </p:nvPr>
        </p:nvSpPr>
        <p:spPr/>
        <p:txBody>
          <a:bodyPr/>
          <a:lstStyle/>
          <a:p>
            <a:pPr>
              <a:defRPr/>
            </a:pPr>
            <a:r>
              <a:rPr lang="tr-TR" smtClean="0"/>
              <a:t>B.Oran</a:t>
            </a:r>
            <a:endParaRPr lang="tr-TR"/>
          </a:p>
        </p:txBody>
      </p:sp>
      <p:sp>
        <p:nvSpPr>
          <p:cNvPr id="5" name="Slayt Numarası Yer Tutucusu 4"/>
          <p:cNvSpPr>
            <a:spLocks noGrp="1"/>
          </p:cNvSpPr>
          <p:nvPr>
            <p:ph type="sldNum" sz="quarter" idx="12"/>
          </p:nvPr>
        </p:nvSpPr>
        <p:spPr/>
        <p:txBody>
          <a:bodyPr/>
          <a:lstStyle/>
          <a:p>
            <a:pPr>
              <a:defRPr/>
            </a:pPr>
            <a:fld id="{7ECB058E-D3BE-451C-AD0D-DE40723AA04B}" type="slidenum">
              <a:rPr lang="tr-TR" smtClean="0"/>
              <a:pPr>
                <a:defRPr/>
              </a:pPr>
              <a:t>4</a:t>
            </a:fld>
            <a:endParaRPr lang="tr-TR"/>
          </a:p>
        </p:txBody>
      </p:sp>
    </p:spTree>
    <p:extLst>
      <p:ext uri="{BB962C8B-B14F-4D97-AF65-F5344CB8AC3E}">
        <p14:creationId xmlns:p14="http://schemas.microsoft.com/office/powerpoint/2010/main" val="260691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İçerik Yer Tutucusu 1"/>
          <p:cNvSpPr>
            <a:spLocks noGrp="1"/>
          </p:cNvSpPr>
          <p:nvPr>
            <p:ph idx="1"/>
          </p:nvPr>
        </p:nvSpPr>
        <p:spPr>
          <a:xfrm>
            <a:off x="0" y="980729"/>
            <a:ext cx="9144000" cy="5688360"/>
          </a:xfrm>
        </p:spPr>
        <p:txBody>
          <a:bodyPr>
            <a:normAutofit lnSpcReduction="10000"/>
          </a:bodyPr>
          <a:lstStyle/>
          <a:p>
            <a:pPr indent="0" eaLnBrk="1" hangingPunct="1">
              <a:buNone/>
            </a:pPr>
            <a:endParaRPr lang="tr-TR" sz="2000" dirty="0" smtClean="0"/>
          </a:p>
          <a:p>
            <a:r>
              <a:rPr lang="tr-TR" sz="2000" b="1" dirty="0" smtClean="0"/>
              <a:t>Nutuk’ta </a:t>
            </a:r>
            <a:r>
              <a:rPr lang="tr-TR" sz="2000" b="1" dirty="0" err="1" smtClean="0"/>
              <a:t>Cemilpaşazade</a:t>
            </a:r>
            <a:r>
              <a:rPr lang="tr-TR" sz="2000" b="1" dirty="0" smtClean="0"/>
              <a:t> </a:t>
            </a:r>
            <a:r>
              <a:rPr lang="tr-TR" sz="2000" b="1" dirty="0"/>
              <a:t>Kasım Bey’e telgraf, </a:t>
            </a:r>
            <a:r>
              <a:rPr lang="tr-TR" sz="2000" b="1" dirty="0" smtClean="0"/>
              <a:t>16.06.1919: </a:t>
            </a:r>
          </a:p>
          <a:p>
            <a:pPr indent="0" eaLnBrk="1" hangingPunct="1">
              <a:buNone/>
            </a:pPr>
            <a:r>
              <a:rPr lang="tr-TR" sz="2000" i="1" dirty="0"/>
              <a:t> </a:t>
            </a:r>
            <a:r>
              <a:rPr lang="tr-TR" sz="2000" i="1" dirty="0" smtClean="0"/>
              <a:t>    “Kürt kardeşlerimin… hürriyeti ve refah ve ilerlemesinin vasıtalarını sağlamak için    </a:t>
            </a:r>
          </a:p>
          <a:p>
            <a:pPr indent="0" eaLnBrk="1" hangingPunct="1">
              <a:buNone/>
            </a:pPr>
            <a:r>
              <a:rPr lang="tr-TR" sz="2000" i="1" dirty="0"/>
              <a:t> </a:t>
            </a:r>
            <a:r>
              <a:rPr lang="tr-TR" sz="2000" i="1" dirty="0" smtClean="0"/>
              <a:t>    sahip olmaları gereken </a:t>
            </a:r>
            <a:r>
              <a:rPr lang="tr-TR" sz="2000" i="1" dirty="0" smtClean="0">
                <a:solidFill>
                  <a:srgbClr val="FF0000"/>
                </a:solidFill>
              </a:rPr>
              <a:t>her türlü hak ve imtiyazların verilmesine </a:t>
            </a:r>
            <a:r>
              <a:rPr lang="tr-TR" sz="2000" i="1" dirty="0" smtClean="0"/>
              <a:t>tamamen </a:t>
            </a:r>
          </a:p>
          <a:p>
            <a:pPr indent="0" eaLnBrk="1" hangingPunct="1">
              <a:buNone/>
            </a:pPr>
            <a:r>
              <a:rPr lang="tr-TR" sz="2000" i="1" dirty="0"/>
              <a:t> </a:t>
            </a:r>
            <a:r>
              <a:rPr lang="tr-TR" sz="2000" i="1" dirty="0" smtClean="0"/>
              <a:t>    taraftarım”    </a:t>
            </a:r>
            <a:r>
              <a:rPr lang="tr-TR" sz="2000" dirty="0" smtClean="0"/>
              <a:t>(Nutuk Cilt III). </a:t>
            </a:r>
          </a:p>
          <a:p>
            <a:pPr eaLnBrk="1" hangingPunct="1"/>
            <a:endParaRPr lang="tr-TR" sz="2000" dirty="0" smtClean="0"/>
          </a:p>
          <a:p>
            <a:pPr eaLnBrk="1" hangingPunct="1"/>
            <a:r>
              <a:rPr lang="tr-TR" sz="2000" b="1" dirty="0" smtClean="0"/>
              <a:t>Sivas Kongresi beyannamesi  (11.09.1919): </a:t>
            </a:r>
          </a:p>
          <a:p>
            <a:pPr indent="0" eaLnBrk="1" hangingPunct="1">
              <a:buNone/>
            </a:pPr>
            <a:r>
              <a:rPr lang="tr-TR" sz="2000" dirty="0" smtClean="0"/>
              <a:t>     “[Doğu illerinde] </a:t>
            </a:r>
            <a:r>
              <a:rPr lang="tr-TR" sz="2000" i="1" dirty="0" smtClean="0"/>
              <a:t>yaşayan bütün İslami unsurlar, yekdiğerine karşılıklı bir fedakarlık  </a:t>
            </a:r>
          </a:p>
          <a:p>
            <a:pPr indent="0" eaLnBrk="1" hangingPunct="1">
              <a:buNone/>
            </a:pPr>
            <a:r>
              <a:rPr lang="tr-TR" sz="2000" i="1" dirty="0"/>
              <a:t> </a:t>
            </a:r>
            <a:r>
              <a:rPr lang="tr-TR" sz="2000" i="1" dirty="0" smtClean="0"/>
              <a:t>    duygusuyla dolu ve </a:t>
            </a:r>
            <a:r>
              <a:rPr lang="tr-TR" sz="2000" i="1" dirty="0" smtClean="0">
                <a:solidFill>
                  <a:srgbClr val="FF0000"/>
                </a:solidFill>
              </a:rPr>
              <a:t>ırksal ve toplumsal haklarına saygılı </a:t>
            </a:r>
            <a:r>
              <a:rPr lang="tr-TR" sz="2000" i="1" dirty="0" smtClean="0"/>
              <a:t>öz kardeştirler”. </a:t>
            </a:r>
            <a:r>
              <a:rPr lang="tr-TR" sz="2000" dirty="0" smtClean="0"/>
              <a:t> </a:t>
            </a:r>
          </a:p>
          <a:p>
            <a:pPr eaLnBrk="1" hangingPunct="1"/>
            <a:endParaRPr lang="tr-TR" sz="2000" dirty="0" smtClean="0"/>
          </a:p>
          <a:p>
            <a:pPr eaLnBrk="1" hangingPunct="1"/>
            <a:r>
              <a:rPr lang="tr-TR" sz="2000" b="1" dirty="0" smtClean="0"/>
              <a:t>Amasya Protokolü no.2 (22.10.1919): </a:t>
            </a:r>
          </a:p>
          <a:p>
            <a:pPr indent="0" eaLnBrk="1" hangingPunct="1">
              <a:buNone/>
            </a:pPr>
            <a:r>
              <a:rPr lang="tr-TR" sz="2000" i="1" dirty="0"/>
              <a:t> </a:t>
            </a:r>
            <a:r>
              <a:rPr lang="tr-TR" sz="2000" i="1" dirty="0" smtClean="0"/>
              <a:t>    "… Kürtlerin gelişme serbestisini sağlayacak şekilde </a:t>
            </a:r>
            <a:r>
              <a:rPr lang="tr-TR" sz="2000" i="1" dirty="0" smtClean="0">
                <a:solidFill>
                  <a:srgbClr val="FF0000"/>
                </a:solidFill>
              </a:rPr>
              <a:t>ırksal ve toplumsal haklar  </a:t>
            </a:r>
          </a:p>
          <a:p>
            <a:pPr indent="0" eaLnBrk="1" hangingPunct="1">
              <a:buNone/>
            </a:pPr>
            <a:r>
              <a:rPr lang="tr-TR" sz="2000" i="1" dirty="0">
                <a:solidFill>
                  <a:srgbClr val="FF0000"/>
                </a:solidFill>
              </a:rPr>
              <a:t> </a:t>
            </a:r>
            <a:r>
              <a:rPr lang="tr-TR" sz="2000" i="1" dirty="0" smtClean="0">
                <a:solidFill>
                  <a:srgbClr val="FF0000"/>
                </a:solidFill>
              </a:rPr>
              <a:t>    bakımından desteklenmelerine</a:t>
            </a:r>
            <a:r>
              <a:rPr lang="tr-TR" sz="2000" i="1" dirty="0" smtClean="0"/>
              <a:t>, daha iyi duruma getirilmelerine izin verilmesine…”</a:t>
            </a:r>
          </a:p>
          <a:p>
            <a:pPr indent="0" eaLnBrk="1" hangingPunct="1">
              <a:buNone/>
            </a:pPr>
            <a:endParaRPr lang="tr-TR" sz="2000" i="1" dirty="0">
              <a:solidFill>
                <a:srgbClr val="FF0000"/>
              </a:solidFill>
            </a:endParaRPr>
          </a:p>
          <a:p>
            <a:r>
              <a:rPr lang="tr-TR" sz="2000" b="1" dirty="0" smtClean="0"/>
              <a:t>Misak-ı </a:t>
            </a:r>
            <a:r>
              <a:rPr lang="tr-TR" sz="2000" b="1" dirty="0"/>
              <a:t>Milli Md. </a:t>
            </a:r>
            <a:r>
              <a:rPr lang="tr-TR" sz="2000" b="1" dirty="0" smtClean="0"/>
              <a:t>1 (28.01.1920) </a:t>
            </a:r>
            <a:r>
              <a:rPr lang="tr-TR" sz="2000" dirty="0"/>
              <a:t>: </a:t>
            </a:r>
          </a:p>
          <a:p>
            <a:pPr indent="0">
              <a:buNone/>
            </a:pPr>
            <a:r>
              <a:rPr lang="tr-TR" sz="2000" dirty="0"/>
              <a:t>     </a:t>
            </a:r>
            <a:r>
              <a:rPr lang="tr-TR" sz="2000" i="1" dirty="0"/>
              <a:t>“</a:t>
            </a:r>
            <a:r>
              <a:rPr lang="tr-TR" sz="2000" dirty="0"/>
              <a:t>[bir bütün oluşturan milli topraklar] …</a:t>
            </a:r>
            <a:r>
              <a:rPr lang="tr-TR" sz="2000" i="1" dirty="0">
                <a:solidFill>
                  <a:srgbClr val="FF0000"/>
                </a:solidFill>
              </a:rPr>
              <a:t>birbirlerinin</a:t>
            </a:r>
            <a:r>
              <a:rPr lang="tr-TR" sz="2000" b="1" i="1" dirty="0">
                <a:solidFill>
                  <a:srgbClr val="FF0000"/>
                </a:solidFill>
              </a:rPr>
              <a:t> </a:t>
            </a:r>
            <a:r>
              <a:rPr lang="tr-TR" sz="2000" i="1" dirty="0">
                <a:solidFill>
                  <a:srgbClr val="FF0000"/>
                </a:solidFill>
              </a:rPr>
              <a:t>ırksal ve toplumsal hakları ile  </a:t>
            </a:r>
          </a:p>
          <a:p>
            <a:pPr indent="0">
              <a:buNone/>
            </a:pPr>
            <a:r>
              <a:rPr lang="tr-TR" sz="2000" i="1" dirty="0">
                <a:solidFill>
                  <a:srgbClr val="FF0000"/>
                </a:solidFill>
              </a:rPr>
              <a:t>     bölgesel koşullarına tamamen saygılı</a:t>
            </a:r>
            <a:r>
              <a:rPr lang="tr-TR" sz="2000" i="1" dirty="0"/>
              <a:t> Osmanlı-İslam çoğunluğu </a:t>
            </a:r>
            <a:r>
              <a:rPr lang="tr-TR" sz="2000" dirty="0"/>
              <a:t>[</a:t>
            </a:r>
            <a:r>
              <a:rPr lang="tr-TR" sz="2000" dirty="0" err="1"/>
              <a:t>nun</a:t>
            </a:r>
            <a:r>
              <a:rPr lang="tr-TR" sz="2000" i="1" dirty="0"/>
              <a:t> </a:t>
            </a:r>
            <a:r>
              <a:rPr lang="tr-TR" sz="2000" dirty="0"/>
              <a:t>oturduğu </a:t>
            </a:r>
          </a:p>
          <a:p>
            <a:pPr indent="0">
              <a:buNone/>
            </a:pPr>
            <a:r>
              <a:rPr lang="tr-TR" sz="2000" dirty="0"/>
              <a:t>     yerlerdir»]. </a:t>
            </a:r>
          </a:p>
          <a:p>
            <a:pPr indent="0" eaLnBrk="1" hangingPunct="1">
              <a:buNone/>
            </a:pPr>
            <a:r>
              <a:rPr lang="tr-TR" sz="2000" dirty="0" smtClean="0">
                <a:solidFill>
                  <a:srgbClr val="FF0000"/>
                </a:solidFill>
              </a:rPr>
              <a:t>.</a:t>
            </a:r>
            <a:r>
              <a:rPr lang="tr-TR" sz="2000" dirty="0" smtClean="0"/>
              <a:t> </a:t>
            </a:r>
          </a:p>
          <a:p>
            <a:pPr eaLnBrk="1" hangingPunct="1"/>
            <a:endParaRPr lang="tr-TR" sz="2000" dirty="0" smtClean="0"/>
          </a:p>
        </p:txBody>
      </p:sp>
      <p:sp>
        <p:nvSpPr>
          <p:cNvPr id="19459" name="Başlık 2"/>
          <p:cNvSpPr>
            <a:spLocks noGrp="1"/>
          </p:cNvSpPr>
          <p:nvPr>
            <p:ph type="title"/>
          </p:nvPr>
        </p:nvSpPr>
        <p:spPr>
          <a:xfrm>
            <a:off x="250825" y="260350"/>
            <a:ext cx="8229600" cy="504825"/>
          </a:xfrm>
        </p:spPr>
        <p:txBody>
          <a:bodyPr>
            <a:normAutofit/>
          </a:bodyPr>
          <a:lstStyle/>
          <a:p>
            <a:r>
              <a:rPr lang="tr-TR" sz="2500" dirty="0" smtClean="0"/>
              <a:t>1919-23 Geçiş </a:t>
            </a:r>
            <a:r>
              <a:rPr lang="tr-TR" sz="2500" dirty="0"/>
              <a:t>Sürecinde </a:t>
            </a:r>
            <a:r>
              <a:rPr lang="tr-TR" sz="2500" dirty="0" smtClean="0"/>
              <a:t>Kürtçe ve Vaatler (1)</a:t>
            </a:r>
          </a:p>
        </p:txBody>
      </p:sp>
      <p:sp>
        <p:nvSpPr>
          <p:cNvPr id="19460"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3BA7068-0D98-4033-9B1E-2ADC69EA28F9}" type="slidenum">
              <a:rPr lang="tr-TR" smtClean="0">
                <a:solidFill>
                  <a:schemeClr val="tx2"/>
                </a:solidFill>
              </a:rPr>
              <a:pPr eaLnBrk="1" hangingPunct="1"/>
              <a:t>5</a:t>
            </a:fld>
            <a:endParaRPr lang="tr-TR" smtClean="0">
              <a:solidFill>
                <a:schemeClr val="tx2"/>
              </a:solidFill>
            </a:endParaRPr>
          </a:p>
        </p:txBody>
      </p:sp>
      <p:sp>
        <p:nvSpPr>
          <p:cNvPr id="19461" name="Altbilgi Yer Tutucusu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tr-TR" dirty="0" smtClean="0">
                <a:solidFill>
                  <a:schemeClr val="tx2"/>
                </a:solidFill>
              </a:rPr>
              <a:t>B. Oran</a:t>
            </a:r>
          </a:p>
        </p:txBody>
      </p:sp>
    </p:spTree>
    <p:extLst>
      <p:ext uri="{BB962C8B-B14F-4D97-AF65-F5344CB8AC3E}">
        <p14:creationId xmlns:p14="http://schemas.microsoft.com/office/powerpoint/2010/main" val="2490031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çerik Yer Tutucusu 1"/>
          <p:cNvSpPr>
            <a:spLocks noGrp="1"/>
          </p:cNvSpPr>
          <p:nvPr>
            <p:ph idx="1"/>
          </p:nvPr>
        </p:nvSpPr>
        <p:spPr>
          <a:xfrm>
            <a:off x="0" y="980728"/>
            <a:ext cx="9144000" cy="5543897"/>
          </a:xfrm>
        </p:spPr>
        <p:txBody>
          <a:bodyPr>
            <a:normAutofit fontScale="92500" lnSpcReduction="20000"/>
          </a:bodyPr>
          <a:lstStyle/>
          <a:p>
            <a:r>
              <a:rPr lang="tr-TR" sz="2000" b="1" dirty="0" smtClean="0"/>
              <a:t>TBMM görüşmeleri (24.04.1920)</a:t>
            </a:r>
            <a:r>
              <a:rPr lang="tr-TR" sz="2000" dirty="0" smtClean="0"/>
              <a:t>: </a:t>
            </a:r>
          </a:p>
          <a:p>
            <a:pPr indent="0">
              <a:buNone/>
            </a:pPr>
            <a:r>
              <a:rPr lang="tr-TR" sz="2000" i="1" dirty="0" smtClean="0"/>
              <a:t>     “</a:t>
            </a:r>
            <a:r>
              <a:rPr lang="tr-TR" sz="2000" dirty="0" smtClean="0"/>
              <a:t>[Erzurum Kongresi’nin çizdiği milli hudut]</a:t>
            </a:r>
            <a:r>
              <a:rPr lang="tr-TR" sz="2000" i="1" dirty="0" smtClean="0"/>
              <a:t> dahilinde yaşayan İslami unsurların her  </a:t>
            </a:r>
          </a:p>
          <a:p>
            <a:pPr indent="0">
              <a:buNone/>
            </a:pPr>
            <a:r>
              <a:rPr lang="tr-TR" sz="2000" i="1" dirty="0"/>
              <a:t> </a:t>
            </a:r>
            <a:r>
              <a:rPr lang="tr-TR" sz="2000" i="1" dirty="0" smtClean="0"/>
              <a:t>    birinin kendisine özgü olan </a:t>
            </a:r>
            <a:r>
              <a:rPr lang="tr-TR" sz="2000" i="1" dirty="0" smtClean="0">
                <a:solidFill>
                  <a:srgbClr val="FF0000"/>
                </a:solidFill>
              </a:rPr>
              <a:t>bölgesine, âdetlerine, ırkına özgü olan imtiyazları </a:t>
            </a:r>
            <a:r>
              <a:rPr lang="tr-TR" sz="2000" i="1" dirty="0" smtClean="0"/>
              <a:t>… </a:t>
            </a:r>
          </a:p>
          <a:p>
            <a:pPr indent="0">
              <a:buNone/>
            </a:pPr>
            <a:r>
              <a:rPr lang="tr-TR" sz="2000" i="1" dirty="0"/>
              <a:t> </a:t>
            </a:r>
            <a:r>
              <a:rPr lang="tr-TR" sz="2000" i="1" dirty="0" smtClean="0"/>
              <a:t>    kabul ve tasdik edilmiştir.” </a:t>
            </a:r>
            <a:r>
              <a:rPr lang="tr-TR" sz="2000" dirty="0" smtClean="0"/>
              <a:t>; </a:t>
            </a:r>
            <a:r>
              <a:rPr lang="tr-TR" sz="2000" i="1" dirty="0" smtClean="0"/>
              <a:t>“İnşallah, varlığımız kurtulduktan sonra (inşallah </a:t>
            </a:r>
          </a:p>
          <a:p>
            <a:pPr indent="0">
              <a:buNone/>
            </a:pPr>
            <a:r>
              <a:rPr lang="tr-TR" sz="2000" i="1" dirty="0"/>
              <a:t> </a:t>
            </a:r>
            <a:r>
              <a:rPr lang="tr-TR" sz="2000" i="1" dirty="0" smtClean="0"/>
              <a:t>    sesleri) kardeşler arasında çözülüp sonuçlandırılacağından… teferruata </a:t>
            </a:r>
          </a:p>
          <a:p>
            <a:pPr indent="0">
              <a:buNone/>
            </a:pPr>
            <a:r>
              <a:rPr lang="tr-TR" sz="2000" i="1" dirty="0"/>
              <a:t> </a:t>
            </a:r>
            <a:r>
              <a:rPr lang="tr-TR" sz="2000" i="1" dirty="0" smtClean="0"/>
              <a:t>    girişilmemiştir.”</a:t>
            </a:r>
          </a:p>
          <a:p>
            <a:pPr lvl="1"/>
            <a:endParaRPr lang="tr-TR" sz="1400" b="1" i="1" dirty="0" smtClean="0"/>
          </a:p>
          <a:p>
            <a:r>
              <a:rPr lang="tr-TR" sz="2000" b="1" dirty="0" smtClean="0"/>
              <a:t>1921 </a:t>
            </a:r>
            <a:r>
              <a:rPr lang="tr-TR" sz="2000" b="1" dirty="0"/>
              <a:t>Anayasası Md. 11: </a:t>
            </a:r>
            <a:endParaRPr lang="tr-TR" sz="2000" b="1" dirty="0" smtClean="0"/>
          </a:p>
          <a:p>
            <a:pPr indent="0">
              <a:buNone/>
            </a:pPr>
            <a:r>
              <a:rPr lang="tr-TR" sz="2000" i="1" dirty="0" smtClean="0"/>
              <a:t>     “</a:t>
            </a:r>
            <a:r>
              <a:rPr lang="tr-TR" sz="2000" i="1" dirty="0">
                <a:solidFill>
                  <a:srgbClr val="FF0000"/>
                </a:solidFill>
              </a:rPr>
              <a:t>Vilayet… özerktir</a:t>
            </a:r>
            <a:r>
              <a:rPr lang="tr-TR" sz="2000" i="1" dirty="0"/>
              <a:t>. </a:t>
            </a:r>
            <a:r>
              <a:rPr lang="tr-TR" sz="2000" i="1" dirty="0" smtClean="0"/>
              <a:t>(…) </a:t>
            </a:r>
            <a:r>
              <a:rPr lang="tr-TR" sz="2000" i="1" dirty="0" smtClean="0">
                <a:solidFill>
                  <a:srgbClr val="FF0000"/>
                </a:solidFill>
              </a:rPr>
              <a:t>Eğitim</a:t>
            </a:r>
            <a:r>
              <a:rPr lang="tr-TR" sz="2000" i="1" dirty="0"/>
              <a:t>, </a:t>
            </a:r>
            <a:r>
              <a:rPr lang="tr-TR" sz="2000" i="1" dirty="0" smtClean="0"/>
              <a:t>(…) </a:t>
            </a:r>
            <a:r>
              <a:rPr lang="tr-TR" sz="2000" i="1" dirty="0" smtClean="0">
                <a:solidFill>
                  <a:srgbClr val="FF0000"/>
                </a:solidFill>
              </a:rPr>
              <a:t>vilayet </a:t>
            </a:r>
            <a:r>
              <a:rPr lang="tr-TR" sz="2000" i="1" dirty="0">
                <a:solidFill>
                  <a:srgbClr val="FF0000"/>
                </a:solidFill>
              </a:rPr>
              <a:t>şûralarının yetkisi dahilindedir</a:t>
            </a:r>
            <a:r>
              <a:rPr lang="tr-TR" sz="2000" i="1" dirty="0"/>
              <a:t>.” </a:t>
            </a:r>
            <a:r>
              <a:rPr lang="tr-TR" sz="2000" dirty="0"/>
              <a:t> </a:t>
            </a:r>
            <a:endParaRPr lang="tr-TR" sz="2000" dirty="0" smtClean="0"/>
          </a:p>
          <a:p>
            <a:pPr indent="0">
              <a:buNone/>
            </a:pPr>
            <a:r>
              <a:rPr lang="tr-TR" sz="2000" dirty="0"/>
              <a:t> </a:t>
            </a:r>
            <a:r>
              <a:rPr lang="tr-TR" sz="2000" dirty="0" smtClean="0"/>
              <a:t>   Md. 12: «</a:t>
            </a:r>
            <a:r>
              <a:rPr lang="tr-TR" sz="2000" dirty="0" smtClean="0">
                <a:solidFill>
                  <a:srgbClr val="FF0000"/>
                </a:solidFill>
              </a:rPr>
              <a:t>Vilayet şûrası, vilayet halkı tarafından seçilir</a:t>
            </a:r>
            <a:r>
              <a:rPr lang="tr-TR" sz="2000" dirty="0" smtClean="0"/>
              <a:t>»</a:t>
            </a:r>
          </a:p>
          <a:p>
            <a:pPr indent="0">
              <a:buNone/>
            </a:pPr>
            <a:endParaRPr lang="tr-TR" sz="2000" dirty="0"/>
          </a:p>
          <a:p>
            <a:r>
              <a:rPr lang="tr-TR" sz="2000" b="1" dirty="0"/>
              <a:t>1921 Teşkilat-ı Esasiye Kanunu </a:t>
            </a:r>
            <a:r>
              <a:rPr lang="tr-TR" sz="2000" b="1" dirty="0" smtClean="0"/>
              <a:t>değişiklik taslağı </a:t>
            </a:r>
            <a:r>
              <a:rPr lang="tr-TR" sz="2000" b="1" dirty="0"/>
              <a:t>(Temmuz 1923)</a:t>
            </a:r>
            <a:r>
              <a:rPr lang="tr-TR" sz="2000" dirty="0"/>
              <a:t>: </a:t>
            </a:r>
          </a:p>
          <a:p>
            <a:pPr lvl="1"/>
            <a:r>
              <a:rPr lang="tr-TR" sz="1800" i="1" dirty="0"/>
              <a:t>Md. 13: “Öğretim işleri serbesttir. Kanun dairesinde her </a:t>
            </a:r>
            <a:r>
              <a:rPr lang="tr-TR" sz="1800" i="1" dirty="0">
                <a:solidFill>
                  <a:srgbClr val="FF0000"/>
                </a:solidFill>
              </a:rPr>
              <a:t>Türkiyeli</a:t>
            </a:r>
            <a:r>
              <a:rPr lang="tr-TR" sz="1800" i="1" dirty="0"/>
              <a:t> genel ve özel öğretim alabilir”; </a:t>
            </a:r>
          </a:p>
          <a:p>
            <a:pPr indent="0">
              <a:buNone/>
            </a:pPr>
            <a:endParaRPr lang="tr-TR" sz="2000" dirty="0" smtClean="0"/>
          </a:p>
          <a:p>
            <a:r>
              <a:rPr lang="tr-TR" sz="2000" b="1" dirty="0" smtClean="0"/>
              <a:t>1921 Anayasası 29 Ekim 1923 değişikliği</a:t>
            </a:r>
          </a:p>
          <a:p>
            <a:pPr indent="0">
              <a:buNone/>
            </a:pPr>
            <a:r>
              <a:rPr lang="tr-TR" sz="2000" b="1" dirty="0" smtClean="0"/>
              <a:t>      </a:t>
            </a:r>
            <a:r>
              <a:rPr lang="tr-TR" sz="2000" dirty="0" smtClean="0"/>
              <a:t>Md. 2:</a:t>
            </a:r>
            <a:r>
              <a:rPr lang="tr-TR" sz="2000" b="1" dirty="0" smtClean="0"/>
              <a:t>  «</a:t>
            </a:r>
            <a:r>
              <a:rPr lang="tr-TR" sz="2000" dirty="0" smtClean="0"/>
              <a:t>Türkiye </a:t>
            </a:r>
            <a:r>
              <a:rPr lang="tr-TR" sz="2000" dirty="0"/>
              <a:t>Devletinin </a:t>
            </a:r>
            <a:r>
              <a:rPr lang="tr-TR" sz="2000" dirty="0" smtClean="0"/>
              <a:t>(…) </a:t>
            </a:r>
            <a:r>
              <a:rPr lang="tr-TR" sz="2000" dirty="0">
                <a:solidFill>
                  <a:srgbClr val="FF0000"/>
                </a:solidFill>
              </a:rPr>
              <a:t>Resmî lisanı </a:t>
            </a:r>
            <a:r>
              <a:rPr lang="tr-TR" sz="2000" dirty="0" smtClean="0">
                <a:solidFill>
                  <a:srgbClr val="FF0000"/>
                </a:solidFill>
              </a:rPr>
              <a:t>Türkçedir»</a:t>
            </a:r>
            <a:endParaRPr lang="tr-TR" sz="2000" dirty="0"/>
          </a:p>
          <a:p>
            <a:pPr indent="0">
              <a:buNone/>
            </a:pPr>
            <a:endParaRPr lang="tr-TR" sz="2000" b="1" dirty="0" smtClean="0"/>
          </a:p>
          <a:p>
            <a:r>
              <a:rPr lang="tr-TR" sz="2000" b="1" dirty="0" smtClean="0"/>
              <a:t>16.01.1923 </a:t>
            </a:r>
            <a:r>
              <a:rPr lang="tr-TR" sz="2000" b="1" dirty="0"/>
              <a:t>İzmit Basın Toplantısı : </a:t>
            </a:r>
            <a:endParaRPr lang="tr-TR" sz="2000" b="1" dirty="0" smtClean="0"/>
          </a:p>
          <a:p>
            <a:pPr indent="0">
              <a:buNone/>
            </a:pPr>
            <a:r>
              <a:rPr lang="tr-TR" sz="2000" i="1" dirty="0" smtClean="0"/>
              <a:t>     “</a:t>
            </a:r>
            <a:r>
              <a:rPr lang="tr-TR" sz="2000" i="1" dirty="0"/>
              <a:t>Anayasamız gereğince zaten bir tür yerel özerklikler oluşacaktır. O halde </a:t>
            </a:r>
            <a:r>
              <a:rPr lang="tr-TR" sz="2000" i="1" dirty="0">
                <a:solidFill>
                  <a:srgbClr val="FF0000"/>
                </a:solidFill>
              </a:rPr>
              <a:t>o ilin halkı Kürt </a:t>
            </a:r>
            <a:endParaRPr lang="tr-TR" sz="2000" i="1" dirty="0" smtClean="0">
              <a:solidFill>
                <a:srgbClr val="FF0000"/>
              </a:solidFill>
            </a:endParaRPr>
          </a:p>
          <a:p>
            <a:pPr indent="0">
              <a:buNone/>
            </a:pPr>
            <a:r>
              <a:rPr lang="tr-TR" sz="2000" i="1" dirty="0">
                <a:solidFill>
                  <a:srgbClr val="FF0000"/>
                </a:solidFill>
              </a:rPr>
              <a:t> </a:t>
            </a:r>
            <a:r>
              <a:rPr lang="tr-TR" sz="2000" i="1" dirty="0" smtClean="0">
                <a:solidFill>
                  <a:srgbClr val="FF0000"/>
                </a:solidFill>
              </a:rPr>
              <a:t>    ise</a:t>
            </a:r>
            <a:r>
              <a:rPr lang="tr-TR" sz="2000" i="1" dirty="0">
                <a:solidFill>
                  <a:srgbClr val="FF0000"/>
                </a:solidFill>
              </a:rPr>
              <a:t>, onlar kendi kendilerini özerk olarak idare edeceklerdir</a:t>
            </a:r>
            <a:r>
              <a:rPr lang="tr-TR" sz="2000" i="1" dirty="0"/>
              <a:t>”</a:t>
            </a:r>
            <a:r>
              <a:rPr lang="tr-TR" sz="2000" dirty="0"/>
              <a:t>.  </a:t>
            </a:r>
            <a:r>
              <a:rPr lang="tr-TR" sz="2000" i="1" dirty="0"/>
              <a:t>“Bundan başka Türkiye’nin </a:t>
            </a:r>
            <a:endParaRPr lang="tr-TR" sz="2000" i="1" dirty="0" smtClean="0"/>
          </a:p>
          <a:p>
            <a:pPr indent="0">
              <a:buNone/>
            </a:pPr>
            <a:r>
              <a:rPr lang="tr-TR" sz="2000" i="1" dirty="0"/>
              <a:t> </a:t>
            </a:r>
            <a:r>
              <a:rPr lang="tr-TR" sz="2000" i="1" dirty="0" smtClean="0"/>
              <a:t>    halkı </a:t>
            </a:r>
            <a:r>
              <a:rPr lang="tr-TR" sz="2000" i="1" dirty="0"/>
              <a:t>söz konusu olurken, o­nları da</a:t>
            </a:r>
            <a:r>
              <a:rPr lang="tr-TR" sz="2000" dirty="0"/>
              <a:t> [Kürtleri] </a:t>
            </a:r>
            <a:r>
              <a:rPr lang="tr-TR" sz="2000" i="1" dirty="0"/>
              <a:t>beraber ifade etmek gerekir. İfade </a:t>
            </a:r>
            <a:endParaRPr lang="tr-TR" sz="2000" i="1" dirty="0" smtClean="0"/>
          </a:p>
          <a:p>
            <a:pPr marL="0" lvl="2" indent="0">
              <a:buSzPct val="80000"/>
              <a:buNone/>
            </a:pPr>
            <a:r>
              <a:rPr lang="tr-TR" sz="2000" i="1" dirty="0"/>
              <a:t> </a:t>
            </a:r>
            <a:r>
              <a:rPr lang="tr-TR" sz="2000" i="1" dirty="0" smtClean="0"/>
              <a:t>    olunmadıkları </a:t>
            </a:r>
            <a:r>
              <a:rPr lang="tr-TR" sz="2000" i="1" dirty="0"/>
              <a:t>zaman bundan kendilerine ait sorun yaratmaları daima mümkündür</a:t>
            </a:r>
            <a:r>
              <a:rPr lang="tr-TR" sz="2000" i="1" dirty="0" smtClean="0"/>
              <a:t>”</a:t>
            </a:r>
            <a:r>
              <a:rPr lang="tr-TR" i="1" dirty="0" smtClean="0">
                <a:solidFill>
                  <a:srgbClr val="FF0000"/>
                </a:solidFill>
              </a:rPr>
              <a:t>.</a:t>
            </a:r>
            <a:endParaRPr lang="tr-TR" i="1" dirty="0">
              <a:solidFill>
                <a:srgbClr val="FF0000"/>
              </a:solidFill>
            </a:endParaRPr>
          </a:p>
          <a:p>
            <a:pPr indent="0">
              <a:buNone/>
            </a:pPr>
            <a:endParaRPr lang="tr-TR" sz="2000" i="1" dirty="0"/>
          </a:p>
          <a:p>
            <a:pPr eaLnBrk="1" hangingPunct="1"/>
            <a:endParaRPr lang="tr-TR" sz="2000" dirty="0" smtClean="0"/>
          </a:p>
          <a:p>
            <a:pPr eaLnBrk="1" hangingPunct="1"/>
            <a:endParaRPr lang="tr-TR" dirty="0" smtClean="0"/>
          </a:p>
        </p:txBody>
      </p:sp>
      <p:sp>
        <p:nvSpPr>
          <p:cNvPr id="20483" name="Başlık 2"/>
          <p:cNvSpPr>
            <a:spLocks noGrp="1"/>
          </p:cNvSpPr>
          <p:nvPr>
            <p:ph type="title"/>
          </p:nvPr>
        </p:nvSpPr>
        <p:spPr>
          <a:xfrm>
            <a:off x="457200" y="260350"/>
            <a:ext cx="8229600" cy="504825"/>
          </a:xfrm>
        </p:spPr>
        <p:txBody>
          <a:bodyPr/>
          <a:lstStyle/>
          <a:p>
            <a:r>
              <a:rPr lang="tr-TR" sz="2500" dirty="0"/>
              <a:t>1919-23 Geçiş </a:t>
            </a:r>
            <a:r>
              <a:rPr lang="tr-TR" sz="2500" dirty="0" smtClean="0"/>
              <a:t>Sürecinde Kürtçe ve Vaatler </a:t>
            </a:r>
            <a:r>
              <a:rPr lang="tr-TR" sz="2400" dirty="0" smtClean="0"/>
              <a:t>(2)</a:t>
            </a:r>
          </a:p>
        </p:txBody>
      </p:sp>
      <p:sp>
        <p:nvSpPr>
          <p:cNvPr id="20484"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AE9DFD3-C784-4C72-99A9-5EC767239DF9}" type="slidenum">
              <a:rPr lang="tr-TR" smtClean="0">
                <a:solidFill>
                  <a:schemeClr val="tx2"/>
                </a:solidFill>
              </a:rPr>
              <a:pPr eaLnBrk="1" hangingPunct="1"/>
              <a:t>6</a:t>
            </a:fld>
            <a:endParaRPr lang="tr-TR" dirty="0" smtClean="0">
              <a:solidFill>
                <a:schemeClr val="tx2"/>
              </a:solidFill>
            </a:endParaRPr>
          </a:p>
        </p:txBody>
      </p:sp>
      <p:sp>
        <p:nvSpPr>
          <p:cNvPr id="20485" name="Altbilgi Yer Tutucusu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tr-TR" dirty="0" smtClean="0">
                <a:solidFill>
                  <a:schemeClr val="tx2"/>
                </a:solidFill>
              </a:rPr>
              <a:t>B. Oran</a:t>
            </a:r>
          </a:p>
        </p:txBody>
      </p:sp>
    </p:spTree>
    <p:extLst>
      <p:ext uri="{BB962C8B-B14F-4D97-AF65-F5344CB8AC3E}">
        <p14:creationId xmlns:p14="http://schemas.microsoft.com/office/powerpoint/2010/main" val="2552684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İçerik Yer Tutucusu 1"/>
          <p:cNvSpPr>
            <a:spLocks noGrp="1"/>
          </p:cNvSpPr>
          <p:nvPr>
            <p:ph idx="1"/>
          </p:nvPr>
        </p:nvSpPr>
        <p:spPr>
          <a:xfrm>
            <a:off x="0" y="981075"/>
            <a:ext cx="9144000" cy="5400675"/>
          </a:xfrm>
        </p:spPr>
        <p:txBody>
          <a:bodyPr/>
          <a:lstStyle/>
          <a:p>
            <a:endParaRPr lang="tr-TR" sz="2400" i="1" dirty="0" smtClean="0"/>
          </a:p>
          <a:p>
            <a:r>
              <a:rPr lang="tr-TR" sz="2000" dirty="0" smtClean="0"/>
              <a:t>Türkiye Milleti, Türkiye Halkı, Türkiye Devleti, Türkiye Ordusu, Türkiye Hükümeti,          </a:t>
            </a:r>
          </a:p>
          <a:p>
            <a:pPr indent="0">
              <a:buNone/>
            </a:pPr>
            <a:r>
              <a:rPr lang="tr-TR" sz="2000" dirty="0"/>
              <a:t> </a:t>
            </a:r>
            <a:r>
              <a:rPr lang="tr-TR" sz="2000" dirty="0" smtClean="0"/>
              <a:t>    Türkiye muallimleri, vs.</a:t>
            </a:r>
          </a:p>
          <a:p>
            <a:endParaRPr lang="tr-TR" sz="2400" i="1" dirty="0" smtClean="0"/>
          </a:p>
          <a:p>
            <a:r>
              <a:rPr lang="tr-TR" sz="2000" b="1" dirty="0" smtClean="0"/>
              <a:t>Lozan Barış Antlaşması (24 Temmuz 1923)</a:t>
            </a:r>
          </a:p>
          <a:p>
            <a:pPr lvl="1" eaLnBrk="1" hangingPunct="1"/>
            <a:r>
              <a:rPr lang="tr-TR" sz="1800" b="1" dirty="0" smtClean="0"/>
              <a:t>Md. 39/4</a:t>
            </a:r>
            <a:r>
              <a:rPr lang="tr-TR" sz="1800" dirty="0" smtClean="0"/>
              <a:t>: </a:t>
            </a:r>
            <a:r>
              <a:rPr lang="tr-TR" sz="1800" i="1" dirty="0" smtClean="0"/>
              <a:t>«Herhangi bir Türk uyruğunun, gerek özel gerekse ticaret ilişkilerinde, din, basın ya da her çeşit yayın konularıyla açık toplantılarında, </a:t>
            </a:r>
            <a:r>
              <a:rPr lang="tr-TR" sz="1800" i="1" dirty="0" smtClean="0">
                <a:solidFill>
                  <a:srgbClr val="FF0000"/>
                </a:solidFill>
              </a:rPr>
              <a:t>dilediği bir dili </a:t>
            </a:r>
            <a:r>
              <a:rPr lang="tr-TR" sz="1800" i="1" dirty="0" smtClean="0"/>
              <a:t>kullanmasına karşı hiçbir kısıtlama konulmayacaktır.»</a:t>
            </a:r>
          </a:p>
          <a:p>
            <a:pPr lvl="1" eaLnBrk="1" hangingPunct="1"/>
            <a:endParaRPr lang="tr-TR" sz="1800" i="1" dirty="0" smtClean="0"/>
          </a:p>
          <a:p>
            <a:pPr lvl="1" eaLnBrk="1" hangingPunct="1"/>
            <a:r>
              <a:rPr lang="tr-TR" sz="1800" b="1" dirty="0" smtClean="0"/>
              <a:t>Md. 39/5</a:t>
            </a:r>
            <a:r>
              <a:rPr lang="tr-TR" sz="1800" dirty="0" smtClean="0"/>
              <a:t>: </a:t>
            </a:r>
            <a:r>
              <a:rPr lang="tr-TR" sz="1800" i="1" dirty="0" smtClean="0"/>
              <a:t>«Devletin resmî dili bulunmasına rağmen, Türkçeden başka bir dil konuşan Türk uyruklarına, </a:t>
            </a:r>
            <a:r>
              <a:rPr lang="tr-TR" sz="1800" i="1" dirty="0" smtClean="0">
                <a:solidFill>
                  <a:srgbClr val="FF0000"/>
                </a:solidFill>
              </a:rPr>
              <a:t>mahkemelerde kendi dillerini </a:t>
            </a:r>
            <a:r>
              <a:rPr lang="tr-TR" sz="1800" i="1" dirty="0" smtClean="0"/>
              <a:t>sözlü olarak kullanabilmeleri bakımından uygun düşen kolaylıklar sağlanacaktır</a:t>
            </a:r>
            <a:r>
              <a:rPr lang="tr-TR" sz="1800" dirty="0" smtClean="0"/>
              <a:t>»</a:t>
            </a:r>
            <a:r>
              <a:rPr lang="tr-TR" sz="2000" dirty="0" smtClean="0">
                <a:solidFill>
                  <a:srgbClr val="FF0000"/>
                </a:solidFill>
              </a:rPr>
              <a:t>.</a:t>
            </a:r>
          </a:p>
          <a:p>
            <a:pPr marL="0" lvl="1" indent="-274320">
              <a:buClr>
                <a:schemeClr val="accent1"/>
              </a:buClr>
              <a:buSzPct val="80000"/>
              <a:buFont typeface="Wingdings 2" pitchFamily="18" charset="2"/>
              <a:buChar char=""/>
            </a:pPr>
            <a:endParaRPr lang="tr-TR" sz="1800" dirty="0" smtClean="0"/>
          </a:p>
          <a:p>
            <a:pPr indent="0" eaLnBrk="1" hangingPunct="1">
              <a:buNone/>
            </a:pPr>
            <a:endParaRPr lang="tr-TR" dirty="0" smtClean="0"/>
          </a:p>
        </p:txBody>
      </p:sp>
      <p:sp>
        <p:nvSpPr>
          <p:cNvPr id="22531" name="Başlık 2"/>
          <p:cNvSpPr>
            <a:spLocks noGrp="1"/>
          </p:cNvSpPr>
          <p:nvPr>
            <p:ph type="title"/>
          </p:nvPr>
        </p:nvSpPr>
        <p:spPr>
          <a:xfrm>
            <a:off x="457200" y="260350"/>
            <a:ext cx="8229600" cy="504825"/>
          </a:xfrm>
        </p:spPr>
        <p:txBody>
          <a:bodyPr/>
          <a:lstStyle/>
          <a:p>
            <a:r>
              <a:rPr lang="tr-TR" sz="2400" dirty="0"/>
              <a:t>1919-23 Geçiş </a:t>
            </a:r>
            <a:r>
              <a:rPr lang="tr-TR" sz="2400" dirty="0" smtClean="0"/>
              <a:t>Sürecinde Kürtçe ve Vaatler (3)</a:t>
            </a:r>
          </a:p>
        </p:txBody>
      </p:sp>
      <p:sp>
        <p:nvSpPr>
          <p:cNvPr id="22532"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1C229E2-682A-48CD-87FD-98DA89030F30}" type="slidenum">
              <a:rPr lang="tr-TR" smtClean="0">
                <a:solidFill>
                  <a:schemeClr val="tx2"/>
                </a:solidFill>
              </a:rPr>
              <a:pPr eaLnBrk="1" hangingPunct="1"/>
              <a:t>7</a:t>
            </a:fld>
            <a:endParaRPr lang="tr-TR" smtClean="0">
              <a:solidFill>
                <a:schemeClr val="tx2"/>
              </a:solidFill>
            </a:endParaRPr>
          </a:p>
        </p:txBody>
      </p:sp>
      <p:sp>
        <p:nvSpPr>
          <p:cNvPr id="22533" name="Altbilgi Yer Tutucusu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tr-TR" dirty="0" smtClean="0">
                <a:solidFill>
                  <a:schemeClr val="tx2"/>
                </a:solidFill>
              </a:rPr>
              <a:t>B. Oran</a:t>
            </a:r>
          </a:p>
        </p:txBody>
      </p:sp>
    </p:spTree>
    <p:extLst>
      <p:ext uri="{BB962C8B-B14F-4D97-AF65-F5344CB8AC3E}">
        <p14:creationId xmlns:p14="http://schemas.microsoft.com/office/powerpoint/2010/main" val="2049046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16632"/>
            <a:ext cx="8229600" cy="576064"/>
          </a:xfrm>
        </p:spPr>
        <p:txBody>
          <a:bodyPr>
            <a:normAutofit/>
          </a:bodyPr>
          <a:lstStyle/>
          <a:p>
            <a:r>
              <a:rPr lang="tr-TR" sz="2500" dirty="0" smtClean="0"/>
              <a:t>Ulus-devlet Başlıyor:  «</a:t>
            </a:r>
            <a:r>
              <a:rPr lang="tr-TR" sz="2500" dirty="0" smtClean="0">
                <a:sym typeface="Wingdings" pitchFamily="2" charset="2"/>
              </a:rPr>
              <a:t>Türk Vardır, Kürt Yoktur»</a:t>
            </a:r>
            <a:endParaRPr lang="tr-TR" sz="2500" dirty="0"/>
          </a:p>
        </p:txBody>
      </p:sp>
      <p:sp>
        <p:nvSpPr>
          <p:cNvPr id="3" name="İçerik Yer Tutucusu 2"/>
          <p:cNvSpPr>
            <a:spLocks noGrp="1"/>
          </p:cNvSpPr>
          <p:nvPr>
            <p:ph idx="1"/>
          </p:nvPr>
        </p:nvSpPr>
        <p:spPr>
          <a:xfrm>
            <a:off x="107504" y="764704"/>
            <a:ext cx="8928992" cy="5688632"/>
          </a:xfrm>
        </p:spPr>
        <p:txBody>
          <a:bodyPr>
            <a:normAutofit/>
          </a:bodyPr>
          <a:lstStyle/>
          <a:p>
            <a:r>
              <a:rPr lang="tr-TR" sz="2200" dirty="0" smtClean="0"/>
              <a:t>1924 Anayasası: Türkiyeli </a:t>
            </a:r>
            <a:r>
              <a:rPr lang="tr-TR" sz="2200" dirty="0" smtClean="0">
                <a:sym typeface="Wingdings" pitchFamily="2" charset="2"/>
              </a:rPr>
              <a:t> Türk </a:t>
            </a:r>
            <a:endParaRPr lang="tr-TR" sz="2200" dirty="0" smtClean="0"/>
          </a:p>
          <a:p>
            <a:pPr lvl="1"/>
            <a:r>
              <a:rPr lang="tr-TR" sz="1800" dirty="0" smtClean="0"/>
              <a:t>Md. 2: «Türkiye Devletinin (…) </a:t>
            </a:r>
            <a:r>
              <a:rPr lang="tr-TR" sz="1800" dirty="0" smtClean="0">
                <a:solidFill>
                  <a:srgbClr val="FF0000"/>
                </a:solidFill>
              </a:rPr>
              <a:t>Resmî dili Türkçedir</a:t>
            </a:r>
            <a:r>
              <a:rPr lang="tr-TR" sz="1800" dirty="0" smtClean="0"/>
              <a:t>»</a:t>
            </a:r>
          </a:p>
          <a:p>
            <a:pPr lvl="1"/>
            <a:r>
              <a:rPr lang="tr-TR" sz="1800" dirty="0" smtClean="0"/>
              <a:t>Md. 10: «18 yaşını bitiren her erkek </a:t>
            </a:r>
            <a:r>
              <a:rPr lang="tr-TR" sz="1800" dirty="0" smtClean="0">
                <a:solidFill>
                  <a:srgbClr val="FF0000"/>
                </a:solidFill>
              </a:rPr>
              <a:t>Türk </a:t>
            </a:r>
            <a:r>
              <a:rPr lang="tr-TR" sz="1800" dirty="0" smtClean="0"/>
              <a:t>millet meclisi seçimine katılmak hakkına sahiptir»</a:t>
            </a:r>
          </a:p>
          <a:p>
            <a:pPr lvl="1"/>
            <a:r>
              <a:rPr lang="tr-TR" sz="1800" dirty="0" smtClean="0"/>
              <a:t>Md. 12: «Türkçe okuyup yazmak bilmeyenler milletvekili seçilemezler»</a:t>
            </a:r>
          </a:p>
          <a:p>
            <a:pPr lvl="1"/>
            <a:r>
              <a:rPr lang="tr-TR" sz="1800" dirty="0" smtClean="0"/>
              <a:t>Md. 37: «Cumhurbaşkanı, (…) </a:t>
            </a:r>
            <a:r>
              <a:rPr lang="tr-TR" sz="1800" dirty="0" smtClean="0">
                <a:solidFill>
                  <a:srgbClr val="FF0000"/>
                </a:solidFill>
              </a:rPr>
              <a:t>Türk devletinin </a:t>
            </a:r>
            <a:r>
              <a:rPr lang="tr-TR" sz="1800" dirty="0" smtClean="0"/>
              <a:t>siyasi temsilcilerini (…) tayin eder»</a:t>
            </a:r>
          </a:p>
          <a:p>
            <a:pPr lvl="1"/>
            <a:r>
              <a:rPr lang="tr-TR" sz="1800" dirty="0" smtClean="0"/>
              <a:t>Md. 38 (yemin): «(…) </a:t>
            </a:r>
            <a:r>
              <a:rPr lang="tr-TR" sz="1800" dirty="0" smtClean="0">
                <a:solidFill>
                  <a:srgbClr val="FF0000"/>
                </a:solidFill>
              </a:rPr>
              <a:t>Türk milletinin </a:t>
            </a:r>
            <a:r>
              <a:rPr lang="tr-TR" sz="1800" dirty="0" smtClean="0"/>
              <a:t>saadetine (…) </a:t>
            </a:r>
            <a:r>
              <a:rPr lang="tr-TR" sz="1800" dirty="0" smtClean="0">
                <a:solidFill>
                  <a:srgbClr val="FF0000"/>
                </a:solidFill>
              </a:rPr>
              <a:t>Türk Devletine </a:t>
            </a:r>
            <a:r>
              <a:rPr lang="tr-TR" sz="1800" dirty="0" smtClean="0"/>
              <a:t>yönelecek her tehlikeyi (…)»</a:t>
            </a:r>
          </a:p>
          <a:p>
            <a:pPr lvl="1"/>
            <a:r>
              <a:rPr lang="tr-TR" sz="1800" dirty="0" smtClean="0"/>
              <a:t>Md. 68: «</a:t>
            </a:r>
            <a:r>
              <a:rPr lang="tr-TR" sz="1800" dirty="0" smtClean="0">
                <a:solidFill>
                  <a:srgbClr val="FF0000"/>
                </a:solidFill>
              </a:rPr>
              <a:t>Her Türk </a:t>
            </a:r>
            <a:r>
              <a:rPr lang="tr-TR" sz="1800" dirty="0" smtClean="0"/>
              <a:t>hür doğar (…)»</a:t>
            </a:r>
          </a:p>
          <a:p>
            <a:pPr lvl="1"/>
            <a:r>
              <a:rPr lang="tr-TR" sz="1800" dirty="0" smtClean="0"/>
              <a:t>Md. 69: «</a:t>
            </a:r>
            <a:r>
              <a:rPr lang="tr-TR" sz="1800" dirty="0" smtClean="0">
                <a:solidFill>
                  <a:srgbClr val="FF0000"/>
                </a:solidFill>
              </a:rPr>
              <a:t>Türkler</a:t>
            </a:r>
            <a:r>
              <a:rPr lang="tr-TR" sz="1800" dirty="0" smtClean="0"/>
              <a:t> kanun nazarında eşit ve (…)»</a:t>
            </a:r>
          </a:p>
          <a:p>
            <a:pPr lvl="1"/>
            <a:r>
              <a:rPr lang="tr-TR" sz="1800" dirty="0" smtClean="0"/>
              <a:t>Md. 70: «(…) </a:t>
            </a:r>
            <a:r>
              <a:rPr lang="tr-TR" sz="1800" dirty="0" smtClean="0">
                <a:solidFill>
                  <a:srgbClr val="FF0000"/>
                </a:solidFill>
              </a:rPr>
              <a:t>Türklerin</a:t>
            </a:r>
            <a:r>
              <a:rPr lang="tr-TR" sz="1800" dirty="0" smtClean="0"/>
              <a:t> doğal haklarındandır»</a:t>
            </a:r>
          </a:p>
          <a:p>
            <a:pPr lvl="1"/>
            <a:r>
              <a:rPr lang="tr-TR" sz="1800" dirty="0" smtClean="0"/>
              <a:t>Md. 87: «İlk eğitim bütün </a:t>
            </a:r>
            <a:r>
              <a:rPr lang="tr-TR" sz="1800" dirty="0" smtClean="0">
                <a:solidFill>
                  <a:srgbClr val="FF0000"/>
                </a:solidFill>
              </a:rPr>
              <a:t>Türkler</a:t>
            </a:r>
            <a:r>
              <a:rPr lang="tr-TR" sz="1800" dirty="0" smtClean="0"/>
              <a:t> için mecburi (…)</a:t>
            </a:r>
          </a:p>
          <a:p>
            <a:pPr lvl="1"/>
            <a:r>
              <a:rPr lang="tr-TR" sz="1800" dirty="0" smtClean="0"/>
              <a:t>Md. 88: «Türkiye ahalisine din ve ırk farkı olmaksızın vatandaşlık itibariyle </a:t>
            </a:r>
            <a:r>
              <a:rPr lang="tr-TR" sz="1800" dirty="0" smtClean="0">
                <a:solidFill>
                  <a:srgbClr val="FF0000"/>
                </a:solidFill>
              </a:rPr>
              <a:t>Türk </a:t>
            </a:r>
            <a:r>
              <a:rPr lang="tr-TR" sz="1800" dirty="0" smtClean="0"/>
              <a:t>denir. (…) Vatandaşlık kanunu uyarınca Türklüğe kabul olunan herkes </a:t>
            </a:r>
            <a:r>
              <a:rPr lang="tr-TR" sz="1800" dirty="0" err="1" smtClean="0">
                <a:solidFill>
                  <a:srgbClr val="FF0000"/>
                </a:solidFill>
              </a:rPr>
              <a:t>Türktür</a:t>
            </a:r>
            <a:r>
              <a:rPr lang="tr-TR" sz="1800" dirty="0" smtClean="0"/>
              <a:t>»</a:t>
            </a:r>
          </a:p>
          <a:p>
            <a:endParaRPr lang="tr-TR" sz="2200" dirty="0" smtClean="0"/>
          </a:p>
          <a:p>
            <a:r>
              <a:rPr lang="tr-TR" sz="2200" dirty="0" smtClean="0"/>
              <a:t>Kürt yoktur = «Dağlı Türk»</a:t>
            </a:r>
          </a:p>
          <a:p>
            <a:endParaRPr lang="tr-TR" sz="2200" dirty="0"/>
          </a:p>
          <a:p>
            <a:r>
              <a:rPr lang="tr-TR" sz="2200" dirty="0" smtClean="0"/>
              <a:t>Kürtçe yoktur = Türkçenin bir diyalekti</a:t>
            </a:r>
            <a:r>
              <a:rPr lang="tr-TR" sz="2200" dirty="0" smtClean="0">
                <a:solidFill>
                  <a:srgbClr val="FF0000"/>
                </a:solidFill>
              </a:rPr>
              <a:t>.</a:t>
            </a:r>
            <a:endParaRPr lang="tr-TR" sz="2200" dirty="0">
              <a:solidFill>
                <a:srgbClr val="FF0000"/>
              </a:solidFill>
            </a:endParaRPr>
          </a:p>
          <a:p>
            <a:pPr lvl="1"/>
            <a:endParaRPr lang="tr-TR" sz="1600"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8</a:t>
            </a:fld>
            <a:endParaRPr lang="tr-TR"/>
          </a:p>
        </p:txBody>
      </p:sp>
    </p:spTree>
    <p:extLst>
      <p:ext uri="{BB962C8B-B14F-4D97-AF65-F5344CB8AC3E}">
        <p14:creationId xmlns:p14="http://schemas.microsoft.com/office/powerpoint/2010/main" val="330513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 calcmode="lin" valueType="num">
                                      <p:cBhvr additive="base">
                                        <p:cTn id="5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88640"/>
            <a:ext cx="8229600" cy="936104"/>
          </a:xfrm>
        </p:spPr>
        <p:txBody>
          <a:bodyPr>
            <a:normAutofit fontScale="90000"/>
          </a:bodyPr>
          <a:lstStyle/>
          <a:p>
            <a:r>
              <a:rPr lang="tr-TR" sz="2500" dirty="0" smtClean="0"/>
              <a:t/>
            </a:r>
            <a:br>
              <a:rPr lang="tr-TR" sz="2500" dirty="0" smtClean="0"/>
            </a:br>
            <a:r>
              <a:rPr lang="tr-TR" sz="2500" dirty="0" smtClean="0"/>
              <a:t>Asimilasyon: </a:t>
            </a:r>
            <a:br>
              <a:rPr lang="tr-TR" sz="2500" dirty="0" smtClean="0"/>
            </a:br>
            <a:r>
              <a:rPr lang="tr-TR" sz="2500" dirty="0" smtClean="0"/>
              <a:t>Şark Islahat Planı (24 Eylül 1925) ve 1930 Türkleştirme Genelgesi </a:t>
            </a:r>
            <a:br>
              <a:rPr lang="tr-TR" sz="2500" dirty="0" smtClean="0"/>
            </a:br>
            <a:endParaRPr lang="tr-TR" sz="2500" dirty="0"/>
          </a:p>
        </p:txBody>
      </p:sp>
      <p:sp>
        <p:nvSpPr>
          <p:cNvPr id="3" name="İçerik Yer Tutucusu 2"/>
          <p:cNvSpPr>
            <a:spLocks noGrp="1"/>
          </p:cNvSpPr>
          <p:nvPr>
            <p:ph idx="1"/>
          </p:nvPr>
        </p:nvSpPr>
        <p:spPr>
          <a:xfrm>
            <a:off x="107504" y="764704"/>
            <a:ext cx="8928992" cy="5760640"/>
          </a:xfrm>
        </p:spPr>
        <p:txBody>
          <a:bodyPr>
            <a:normAutofit fontScale="25000" lnSpcReduction="20000"/>
          </a:bodyPr>
          <a:lstStyle/>
          <a:p>
            <a:endParaRPr lang="tr-TR" sz="2200" b="1" dirty="0" smtClean="0"/>
          </a:p>
          <a:p>
            <a:endParaRPr lang="tr-TR" sz="7200" b="1" dirty="0" smtClean="0"/>
          </a:p>
          <a:p>
            <a:r>
              <a:rPr lang="tr-TR" sz="7200" b="1" dirty="0" smtClean="0"/>
              <a:t>ŞARK ISLAHAT PLANI</a:t>
            </a:r>
            <a:endParaRPr lang="tr-TR" sz="7200" b="1" dirty="0"/>
          </a:p>
          <a:p>
            <a:endParaRPr lang="tr-TR" sz="7200" dirty="0"/>
          </a:p>
          <a:p>
            <a:r>
              <a:rPr lang="tr-TR" sz="7200" dirty="0" smtClean="0"/>
              <a:t>Md. 14: «(…) </a:t>
            </a:r>
            <a:r>
              <a:rPr lang="tr-TR" sz="7200" i="1" dirty="0" smtClean="0"/>
              <a:t>vilayet ve kaza merkezlerinde, hükümet ve belediye dairelerinde ve kurum ve teşkilatlarda, mekteplerde, çarşı ve pazarlarda </a:t>
            </a:r>
            <a:r>
              <a:rPr lang="tr-TR" sz="7200" i="1" dirty="0" smtClean="0">
                <a:solidFill>
                  <a:srgbClr val="FF0000"/>
                </a:solidFill>
              </a:rPr>
              <a:t>Türkçeden başka lisan kullananlar</a:t>
            </a:r>
            <a:r>
              <a:rPr lang="tr-TR" sz="7200" i="1" dirty="0" smtClean="0"/>
              <a:t>, hükümet ve belediye emirlerine muhalefet ve direnme suçuyla </a:t>
            </a:r>
            <a:r>
              <a:rPr lang="tr-TR" sz="7200" i="1" dirty="0" smtClean="0">
                <a:solidFill>
                  <a:srgbClr val="FF0000"/>
                </a:solidFill>
              </a:rPr>
              <a:t>cezalandırılırlar</a:t>
            </a:r>
            <a:r>
              <a:rPr lang="tr-TR" sz="7200" dirty="0" smtClean="0"/>
              <a:t>»</a:t>
            </a:r>
            <a:endParaRPr lang="tr-TR" sz="7200" dirty="0"/>
          </a:p>
          <a:p>
            <a:endParaRPr lang="tr-TR" sz="7200" dirty="0" smtClean="0"/>
          </a:p>
          <a:p>
            <a:r>
              <a:rPr lang="tr-TR" sz="7200" dirty="0" smtClean="0"/>
              <a:t>Md. 17: «</a:t>
            </a:r>
            <a:r>
              <a:rPr lang="tr-TR" sz="7200" i="1" dirty="0" smtClean="0"/>
              <a:t>Fırat’ın batısındaki </a:t>
            </a:r>
            <a:r>
              <a:rPr lang="tr-TR" sz="7200" dirty="0" smtClean="0"/>
              <a:t>(…) </a:t>
            </a:r>
            <a:r>
              <a:rPr lang="tr-TR" sz="7200" i="1" dirty="0" smtClean="0"/>
              <a:t>Kürtlerin Kürtçe konuşmaları mutlaka men edilmeli ve kız mekteplerine ehemmiyet verilerek </a:t>
            </a:r>
            <a:r>
              <a:rPr lang="tr-TR" sz="7200" i="1" dirty="0" smtClean="0">
                <a:solidFill>
                  <a:srgbClr val="FF0000"/>
                </a:solidFill>
              </a:rPr>
              <a:t>kadınların</a:t>
            </a:r>
            <a:r>
              <a:rPr lang="tr-TR" sz="7200" i="1" dirty="0" smtClean="0"/>
              <a:t> Türkçe konuşmaları temin olunmalıdır</a:t>
            </a:r>
            <a:r>
              <a:rPr lang="tr-TR" sz="7200" dirty="0" smtClean="0"/>
              <a:t>»</a:t>
            </a:r>
          </a:p>
          <a:p>
            <a:endParaRPr lang="tr-TR" sz="7200" dirty="0" smtClean="0"/>
          </a:p>
          <a:p>
            <a:endParaRPr lang="tr-TR" sz="7200" dirty="0" smtClean="0"/>
          </a:p>
          <a:p>
            <a:endParaRPr lang="tr-TR" sz="7200" dirty="0" smtClean="0"/>
          </a:p>
          <a:p>
            <a:r>
              <a:rPr lang="tr-TR" sz="7200" b="1" dirty="0" smtClean="0"/>
              <a:t>TÜRKLEŞTİRME GENELGESİ</a:t>
            </a:r>
          </a:p>
          <a:p>
            <a:pPr indent="0">
              <a:buNone/>
            </a:pPr>
            <a:endParaRPr lang="tr-TR" sz="7200" dirty="0" smtClean="0"/>
          </a:p>
          <a:p>
            <a:endParaRPr lang="tr-TR" sz="7200" dirty="0" smtClean="0"/>
          </a:p>
          <a:p>
            <a:r>
              <a:rPr lang="tr-TR" sz="7200" dirty="0" smtClean="0"/>
              <a:t>“</a:t>
            </a:r>
            <a:r>
              <a:rPr lang="tr-TR" sz="7200" i="1" dirty="0">
                <a:solidFill>
                  <a:srgbClr val="FF0000"/>
                </a:solidFill>
              </a:rPr>
              <a:t>Yabancı lehçelerle görüşen </a:t>
            </a:r>
            <a:r>
              <a:rPr lang="tr-TR" sz="7200" i="1" dirty="0" err="1">
                <a:solidFill>
                  <a:srgbClr val="FF0000"/>
                </a:solidFill>
              </a:rPr>
              <a:t>köyler</a:t>
            </a:r>
            <a:r>
              <a:rPr lang="tr-TR" sz="7200" i="1" dirty="0" err="1"/>
              <a:t>”</a:t>
            </a:r>
            <a:r>
              <a:rPr lang="tr-TR" sz="7200" dirty="0" err="1"/>
              <a:t>den</a:t>
            </a:r>
            <a:r>
              <a:rPr lang="tr-TR" sz="7200" i="1" dirty="0"/>
              <a:t> </a:t>
            </a:r>
            <a:r>
              <a:rPr lang="tr-TR" sz="7200" dirty="0"/>
              <a:t>küçük dağınık olanları “</a:t>
            </a:r>
            <a:r>
              <a:rPr lang="tr-TR" sz="7200" i="1" dirty="0"/>
              <a:t>civar Türk köylerine</a:t>
            </a:r>
            <a:r>
              <a:rPr lang="tr-TR" sz="7200" dirty="0"/>
              <a:t>” dağıtılacaktır (</a:t>
            </a:r>
            <a:r>
              <a:rPr lang="tr-TR" sz="7200" dirty="0" err="1"/>
              <a:t>md.</a:t>
            </a:r>
            <a:r>
              <a:rPr lang="tr-TR" sz="7200" dirty="0"/>
              <a:t> 3)</a:t>
            </a:r>
          </a:p>
          <a:p>
            <a:pPr indent="0">
              <a:buNone/>
            </a:pPr>
            <a:endParaRPr lang="tr-TR" sz="7200" dirty="0" smtClean="0"/>
          </a:p>
          <a:p>
            <a:pPr indent="0">
              <a:buNone/>
            </a:pPr>
            <a:endParaRPr lang="tr-TR" sz="7200" dirty="0"/>
          </a:p>
          <a:p>
            <a:r>
              <a:rPr lang="tr-TR" sz="7200" dirty="0"/>
              <a:t>“</a:t>
            </a:r>
            <a:r>
              <a:rPr lang="tr-TR" sz="7200" i="1" dirty="0"/>
              <a:t>Bilhassa kadınlar  arasında</a:t>
            </a:r>
            <a:r>
              <a:rPr lang="tr-TR" sz="7200" dirty="0"/>
              <a:t>” Türkçenin yaygınlaştırılmasına çalışılacak, “</a:t>
            </a:r>
            <a:r>
              <a:rPr lang="tr-TR" sz="7200" i="1" dirty="0"/>
              <a:t>Türk kızlarının </a:t>
            </a:r>
            <a:r>
              <a:rPr lang="tr-TR" sz="7200" i="1" dirty="0">
                <a:solidFill>
                  <a:srgbClr val="FF0000"/>
                </a:solidFill>
              </a:rPr>
              <a:t>Türkçe konuşmayan köylülerle </a:t>
            </a:r>
            <a:r>
              <a:rPr lang="tr-TR" sz="7200" i="1" dirty="0"/>
              <a:t>evlendirilmesi teşvik</a:t>
            </a:r>
            <a:r>
              <a:rPr lang="tr-TR" sz="7200" dirty="0"/>
              <a:t>” edilecek, “</a:t>
            </a:r>
            <a:r>
              <a:rPr lang="tr-TR" sz="7200" i="1" dirty="0">
                <a:solidFill>
                  <a:srgbClr val="FF0000"/>
                </a:solidFill>
              </a:rPr>
              <a:t>Türkçe bilmeyen köylü kadınları </a:t>
            </a:r>
            <a:r>
              <a:rPr lang="tr-TR" sz="7200" i="1" dirty="0"/>
              <a:t>şehirlere </a:t>
            </a:r>
            <a:r>
              <a:rPr lang="tr-TR" sz="7200" i="1" dirty="0" err="1"/>
              <a:t>celbedilerek</a:t>
            </a:r>
            <a:r>
              <a:rPr lang="tr-TR" sz="7200" i="1" dirty="0"/>
              <a:t> Türk evlerine münasip hizmet ve suretlerle</a:t>
            </a:r>
            <a:r>
              <a:rPr lang="tr-TR" sz="7200" dirty="0"/>
              <a:t>” yerleştirilecektir</a:t>
            </a:r>
            <a:r>
              <a:rPr lang="tr-TR" sz="7200" dirty="0">
                <a:solidFill>
                  <a:srgbClr val="FF0000"/>
                </a:solidFill>
              </a:rPr>
              <a:t>.</a:t>
            </a:r>
          </a:p>
          <a:p>
            <a:pPr indent="0">
              <a:buNone/>
            </a:pPr>
            <a:endParaRPr lang="tr-TR" sz="7200" dirty="0"/>
          </a:p>
          <a:p>
            <a:endParaRPr lang="tr-TR" sz="7200" i="1" dirty="0" smtClean="0">
              <a:solidFill>
                <a:srgbClr val="00B050"/>
              </a:solidFill>
            </a:endParaRPr>
          </a:p>
          <a:p>
            <a:pPr indent="0">
              <a:buNone/>
            </a:pPr>
            <a:endParaRPr lang="tr-TR" sz="7200" dirty="0" smtClean="0"/>
          </a:p>
          <a:p>
            <a:endParaRPr lang="tr-TR" sz="7200" dirty="0" smtClean="0"/>
          </a:p>
          <a:p>
            <a:endParaRPr lang="tr-TR" sz="7200" dirty="0"/>
          </a:p>
          <a:p>
            <a:endParaRPr lang="tr-TR" sz="7200" dirty="0" smtClean="0"/>
          </a:p>
          <a:p>
            <a:pPr indent="0">
              <a:buNone/>
            </a:pPr>
            <a:r>
              <a:rPr lang="tr-TR" sz="7200" dirty="0"/>
              <a:t>	</a:t>
            </a:r>
            <a:r>
              <a:rPr lang="tr-TR" sz="7200" dirty="0" smtClean="0"/>
              <a:t>              </a:t>
            </a:r>
          </a:p>
          <a:p>
            <a:pPr indent="0">
              <a:buNone/>
            </a:pPr>
            <a:endParaRPr lang="tr-TR" sz="7200" i="1" dirty="0"/>
          </a:p>
          <a:p>
            <a:pPr indent="0">
              <a:buNone/>
            </a:pPr>
            <a:r>
              <a:rPr lang="tr-TR" sz="7200" i="1" dirty="0" smtClean="0"/>
              <a:t>		</a:t>
            </a:r>
            <a:endParaRPr lang="tr-TR" sz="7200" dirty="0"/>
          </a:p>
        </p:txBody>
      </p:sp>
      <p:sp>
        <p:nvSpPr>
          <p:cNvPr id="4" name="Altbilgi Yer Tutucusu 3"/>
          <p:cNvSpPr>
            <a:spLocks noGrp="1"/>
          </p:cNvSpPr>
          <p:nvPr>
            <p:ph type="ftr" sz="quarter" idx="11"/>
          </p:nvPr>
        </p:nvSpPr>
        <p:spPr/>
        <p:txBody>
          <a:bodyPr/>
          <a:lstStyle/>
          <a:p>
            <a:r>
              <a:rPr lang="tr-TR" smtClean="0"/>
              <a:t>B.Oran</a:t>
            </a:r>
            <a:endParaRPr lang="tr-TR"/>
          </a:p>
        </p:txBody>
      </p:sp>
      <p:sp>
        <p:nvSpPr>
          <p:cNvPr id="5" name="Slayt Numarası Yer Tutucusu 4"/>
          <p:cNvSpPr>
            <a:spLocks noGrp="1"/>
          </p:cNvSpPr>
          <p:nvPr>
            <p:ph type="sldNum" sz="quarter" idx="12"/>
          </p:nvPr>
        </p:nvSpPr>
        <p:spPr/>
        <p:txBody>
          <a:bodyPr/>
          <a:lstStyle/>
          <a:p>
            <a:fld id="{D542F309-996F-4697-8C83-9221DB4A4ED2}" type="slidenum">
              <a:rPr lang="tr-TR" smtClean="0"/>
              <a:t>9</a:t>
            </a:fld>
            <a:endParaRPr lang="tr-TR"/>
          </a:p>
        </p:txBody>
      </p:sp>
    </p:spTree>
    <p:extLst>
      <p:ext uri="{BB962C8B-B14F-4D97-AF65-F5344CB8AC3E}">
        <p14:creationId xmlns:p14="http://schemas.microsoft.com/office/powerpoint/2010/main" val="52719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 calcmode="lin" valueType="num">
                                      <p:cBhvr additive="base">
                                        <p:cTn id="2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anim calcmode="lin" valueType="num">
                                      <p:cBhvr additive="base">
                                        <p:cTn id="2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uman">
  <a:themeElements>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tint val="100000"/>
          </a:scheme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a:solidFill>
            <a:schemeClr val="phClr"/>
          </a:solidFill>
          <a:prstDash val="solid"/>
        </a:ln>
        <a:ln w="12700">
          <a:solidFill>
            <a:schemeClr val="phClr"/>
          </a:solidFill>
          <a:prstDash val="solid"/>
        </a:ln>
        <a:ln w="28100">
          <a:solidFill>
            <a:schemeClr val="phClr"/>
          </a:solidFill>
          <a:prstDash val="solid"/>
        </a:ln>
      </a:lnStyleLst>
      <a:effectStyleLst>
        <a:effectStyle>
          <a:effectLst>
            <a:outerShdw blurRad="39000" dist="25400" dir="9000000">
              <a:srgbClr val="1A0000">
                <a:alpha val="35000"/>
              </a:srgbClr>
            </a:outerShdw>
          </a:effectLst>
        </a:effectStyle>
        <a:effectStyle>
          <a:effectLst>
            <a:outerShdw blurRad="39000" dist="25400" dir="9000000">
              <a:srgbClr val="1A0000">
                <a:alpha val="40000"/>
              </a:srgbClr>
            </a:outerShdw>
          </a:effectLst>
        </a:effectStyle>
        <a:effectStyle>
          <a:effectLst>
            <a:outerShdw blurRad="39000" dist="25400" dir="9000000">
              <a:srgbClr val="000000">
                <a:alpha val="40000"/>
              </a:srgbClr>
            </a:outerShdw>
          </a:effectLst>
          <a:scene3d>
            <a:camera prst="perspectiveFront">
              <a:rot lat="0" lon="0" rev="0"/>
            </a:camera>
            <a:lightRig rig="brightRoom" dir="tr">
              <a:rot lat="0" lon="0" rev="3540000"/>
            </a:lightRig>
          </a:scene3d>
          <a:sp3d prstMaterial="matte">
            <a:bevelT w="190500" h="44450" prst="cross"/>
          </a:sp3d>
        </a:effectStyle>
      </a:effectStyleLst>
      <a:bgFillStyleLst>
        <a:solidFill>
          <a:schemeClr val="phClr">
            <a:tint val="100000"/>
          </a:schemeClr>
        </a:solidFill>
        <a:gradFill flip="none"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tileRect/>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TC010113062[[fn=İnsan teması]]</Template>
  <TotalTime>4562</TotalTime>
  <Words>3320</Words>
  <Application>Microsoft Office PowerPoint</Application>
  <PresentationFormat>Ekran Gösterisi (4:3)</PresentationFormat>
  <Paragraphs>476</Paragraphs>
  <Slides>33</Slides>
  <Notes>4</Notes>
  <HiddenSlides>0</HiddenSlides>
  <MMClips>2</MMClips>
  <ScaleCrop>false</ScaleCrop>
  <HeadingPairs>
    <vt:vector size="4" baseType="variant">
      <vt:variant>
        <vt:lpstr>Tema</vt:lpstr>
      </vt:variant>
      <vt:variant>
        <vt:i4>1</vt:i4>
      </vt:variant>
      <vt:variant>
        <vt:lpstr>Slayt Başlıkları</vt:lpstr>
      </vt:variant>
      <vt:variant>
        <vt:i4>33</vt:i4>
      </vt:variant>
    </vt:vector>
  </HeadingPairs>
  <TitlesOfParts>
    <vt:vector size="34" baseType="lpstr">
      <vt:lpstr>Human</vt:lpstr>
      <vt:lpstr>Paris Kürt Enstitüsü Kürtçe Eğitim: Konular ve Sorunlar  konferansı Assemblée Nationale, 16 Nisan 2011</vt:lpstr>
      <vt:lpstr>           İmparatorluk Döneminde Dil </vt:lpstr>
      <vt:lpstr>      Meşrutiyet (1908) ve Mütareke’de (1918) Dil:  Kürtçe Yayınlar ve İttihat &amp; Terakki </vt:lpstr>
      <vt:lpstr>İmparatorluk’tan Ulus-devlet’e Geçiş Dönemi (1919-1923): Kürtlere Vaatlerin Özeti</vt:lpstr>
      <vt:lpstr>1919-23 Geçiş Sürecinde Kürtçe ve Vaatler (1)</vt:lpstr>
      <vt:lpstr>1919-23 Geçiş Sürecinde Kürtçe ve Vaatler (2)</vt:lpstr>
      <vt:lpstr>1919-23 Geçiş Sürecinde Kürtçe ve Vaatler (3)</vt:lpstr>
      <vt:lpstr>Ulus-devlet Başlıyor:  «Türk Vardır, Kürt Yoktur»</vt:lpstr>
      <vt:lpstr> Asimilasyon:  Şark Islahat Planı (24 Eylül 1925) ve 1930 Türkleştirme Genelgesi  </vt:lpstr>
      <vt:lpstr>Türkçeden Başka Dil Konuşma Yasağı Haberi (Son Posta, 23 Eylül 1932) </vt:lpstr>
      <vt:lpstr>1930’larda Devlet Katında Zihniyet </vt:lpstr>
      <vt:lpstr>MAHMUT ESAT BOZKURT  Milliyet, 17.09.1930      ÖDEMİŞ KONUŞMASI</vt:lpstr>
      <vt:lpstr>  27 Mayıs 1960 ve 12 Mart 1971 Darbelerinden Sonra Kürtçe </vt:lpstr>
      <vt:lpstr>12 Eylül Askerî Darbesi ve Dil</vt:lpstr>
      <vt:lpstr>12 Eylül’de Askerî Cezaevinin Girişi (Sosyalizm ve Toplumsal Mücadeleler Ansiklopedisi – İletişim Yayınları)  </vt:lpstr>
      <vt:lpstr>12 Eylül’de Diyarbakır 5 no’lu Askerî Cezaevi Duvarında Dil Sloganı http://www.kirilmanoktasi.com.tr/Detay.aspx?c=10&amp;i=1550</vt:lpstr>
      <vt:lpstr>Kürt Meselesinden Kapatılan Partiler</vt:lpstr>
      <vt:lpstr>Toplumsal Hayatta Kürtçe Kısıtlamaları ve Uluslararası Hukuk İhlali: Lozan Barış Antlaşması Md. 39/4</vt:lpstr>
      <vt:lpstr>Son On Yılda Reformlar:  AB Uyum Paketleri (2001-2004) ve Dil</vt:lpstr>
      <vt:lpstr>Fakat «Burası Türkiye!» : Dil Reformları Uygulamasında İki Örnekolay</vt:lpstr>
      <vt:lpstr>Son 3 Yılda Yaşanan Bazı Kürtçe Kısıtlama Olayları</vt:lpstr>
      <vt:lpstr>Diyarbakır Sur Belediyesinden Çok Dilde Yayınlar</vt:lpstr>
      <vt:lpstr>Diyarbakır KCK Davasında Uluslararası Hukuk İhlali: Lozan Barış Antlaşması Md. 39/5</vt:lpstr>
      <vt:lpstr>Diyarbakır KCK Davasında İç Hukuk İhlalleri</vt:lpstr>
      <vt:lpstr>Kürtçe Konusunda Olumlu Son Gelişmeler</vt:lpstr>
      <vt:lpstr>Fransa’da Çok Dilde Yol Levhaları http://fr.wikipedia.org/wiki/Signalisation_routi%C3%A8re_bilingue</vt:lpstr>
      <vt:lpstr>Türkiye’de Çok Dilde Yol Levhası</vt:lpstr>
      <vt:lpstr>Bir Hakkari Fırınında Kürtçe Tabela – 2010 http://www.internethaber.com/hakkaride-iki-dilli-firin-acilimi-318712h.htm</vt:lpstr>
      <vt:lpstr>Nusaybin’de Kürtçe Manav Etiketleri http://www.nusaybinim.com/haber.php?id=621</vt:lpstr>
      <vt:lpstr>Batmanlı Manav Mehmet Nurullah Yılmaz’ın İzmir’de Kürtçe Etiketleri http://www.nusaybinim.com/haber.php?id=621</vt:lpstr>
      <vt:lpstr>Fakat:  «Burası Türkiye!»</vt:lpstr>
      <vt:lpstr>«Burası Türkiye»nin Olumlu Tarafı:  Mahkeme Başkanının Muhalefet Şerhinden Notlar</vt:lpstr>
      <vt:lpstr>Çözüm Süreci Zorlu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Baskın</dc:creator>
  <cp:lastModifiedBy>Baskın</cp:lastModifiedBy>
  <cp:revision>211</cp:revision>
  <cp:lastPrinted>2011-04-07T20:26:32Z</cp:lastPrinted>
  <dcterms:created xsi:type="dcterms:W3CDTF">2011-03-31T19:04:22Z</dcterms:created>
  <dcterms:modified xsi:type="dcterms:W3CDTF">2011-04-14T11:13:14Z</dcterms:modified>
</cp:coreProperties>
</file>